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7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8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7" r:id="rId29"/>
    <p:sldId id="285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56CAF-EACC-1644-A148-8F0520BAC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A632A9-B0D2-C744-BF19-33032C7CC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ACB4E6-2686-0344-B8B1-D1B2C8A2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B1EAF0-FB87-6345-BD71-3C404DD2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B6A7EB-AA21-A147-A0DB-9DF1AD0E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70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098CB-4EFA-C445-83E4-1331DB0C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19AA30-0601-7146-BA4B-55952D6F5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6871D4-5C4E-F94F-935E-0565EF7C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7BC757-106F-5848-97F2-9760D768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58F083-C4B7-D24D-8BB1-7FC4CCB9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7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F3B1E2-0504-1B4A-BB13-1248ECEE3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8D0C25-ECCF-424A-82DC-BD9C1428F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44AE1-B039-F74B-90E2-00BF04FD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416530-DAB3-1442-9BCB-CC802A4D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F321D2-858C-5247-9F10-CB98B714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E1AE9-93B9-0946-8013-D0DAD822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EB2C1-E07E-5E4C-8BAA-AB2F62C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87FAB-6883-734B-9742-7571AC8B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E6EDE3-89CE-2D42-BFEB-2B4C564E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06B9FC-BD8F-1D40-874E-04F8128F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14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62750-0D0D-E442-AEEF-FA164061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8DA098-B9BA-C746-A1DE-546CF013F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54E41F-3BE0-CB4A-81DF-F8B7A232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B2080F-EC6F-774F-A58D-A6DEDDF9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F2A6BA-1AA6-AA42-9A47-C30E54AF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30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80AAD-2427-5E41-B682-A7C57D16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A7FA3-B7B2-2A49-90AA-AEF177822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728068-D238-E244-BC8C-6A54B4846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ED8509-58EF-0345-9BDC-992E7798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4D6141-89EE-1D4A-9DE1-2AB4CE6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AEE204-C20B-7643-9726-98C6F691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12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9EADE-480E-C44D-B7FF-D25693D3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D3AD12-01C3-6748-99E8-16E185386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976CD2-BDC5-674C-B079-A960345EA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A06828-D51C-1C4F-A3FD-DD7474141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13D80C-300C-4948-A18C-DE8CBE69F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1EC757-4BC6-9748-82B5-46606234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AF4FC6-6445-3845-8C54-ACA7A922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91FFF4-3B3D-8842-915C-9B9792F3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1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A1A65-5A4D-C947-8ECC-3EF3EB83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5215E6-4174-F34F-937A-12676833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05D21E-AE02-2E40-B7FC-8C0A61FC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9BFDD9-B266-924F-9C9F-80B14087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7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99A8847-06D9-BC43-A52F-F398D5A8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FB30D2-C97B-434F-857E-EAD5A6B6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CF1E22-EE70-034C-8662-57598D61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3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3D2F5-2B98-8244-8633-30A7DF8A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172ED7-4EC8-0E45-B184-9C4A1E25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220608-6849-2D44-8F6A-4FD916881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C7EBE1-4BF6-D842-9D33-FE044F5E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EC8CE7-4704-7A47-A017-82DB7DF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AEA755-2A6B-3140-91D2-1FA22F5E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12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BD391-D3A9-F049-8004-9346704F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9F2351-08BC-5E45-80F5-04265E3CB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FBF551-B727-1649-A86C-D01309285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EB4428-E7B0-1146-8D31-BAE74287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5B60F2-1571-2340-A450-34794609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4493B0-7526-7346-BC72-4C7F313B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74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81E823-D96A-2A4F-8F9D-202A0B5D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0C7C8A-43E2-2741-973A-140AB1AC0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C06EF-4F36-0242-AC63-C3F3AC8BA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32E94-D3A6-3D4B-B423-726D662C9D21}" type="datetimeFigureOut">
              <a:rPr lang="cs-CZ" smtClean="0"/>
              <a:t>14.02.2022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E47B0-A6FC-2D49-94F1-D6C5CB2B6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BBF4C2-B6CF-5D46-81BD-58F1FC0EC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951E-5F28-1B4E-A6BC-555078351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2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gcrankings.fai.org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ai.org/igc-document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291DC-A58C-FB45-B08F-1E4BAFDD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7900"/>
          </a:xfrm>
        </p:spPr>
        <p:txBody>
          <a:bodyPr/>
          <a:lstStyle/>
          <a:p>
            <a:r>
              <a:rPr lang="cs-CZ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Naviter</a:t>
            </a:r>
            <a:r>
              <a:rPr lang="cs-CZ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cs-CZ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E71325-A6A6-7E4E-89D7-58FE5E75E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0264"/>
            <a:ext cx="9144000" cy="9779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 pro vyhodnocování sportovních výkonů a soutěží.</a:t>
            </a:r>
          </a:p>
        </p:txBody>
      </p:sp>
      <p:pic>
        <p:nvPicPr>
          <p:cNvPr id="1026" name="Picture 2" descr="Naviter.com">
            <a:extLst>
              <a:ext uri="{FF2B5EF4-FFF2-40B4-BE49-F238E27FC236}">
                <a16:creationId xmlns:a16="http://schemas.microsoft.com/office/drawing/2014/main" id="{096126CC-C878-A044-9819-2F068620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06" y="5962392"/>
            <a:ext cx="1964963" cy="5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62EA1EA4-B699-3142-8651-6FB01C70A489}"/>
              </a:ext>
            </a:extLst>
          </p:cNvPr>
          <p:cNvSpPr txBox="1">
            <a:spLocks/>
          </p:cNvSpPr>
          <p:nvPr/>
        </p:nvSpPr>
        <p:spPr>
          <a:xfrm>
            <a:off x="10227037" y="0"/>
            <a:ext cx="1964963" cy="359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Barbora Moravcová</a:t>
            </a:r>
          </a:p>
        </p:txBody>
      </p:sp>
    </p:spTree>
    <p:extLst>
      <p:ext uri="{BB962C8B-B14F-4D97-AF65-F5344CB8AC3E}">
        <p14:creationId xmlns:p14="http://schemas.microsoft.com/office/powerpoint/2010/main" val="379819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Nastavení soutěže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Vrhneme se na samotné nastavení soutěže v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  <a:p>
            <a:r>
              <a:rPr lang="cs-CZ" dirty="0"/>
              <a:t>Po prvním spuštění soutěže by nás měly zajímat vlastnosti soutěže “</a:t>
            </a:r>
            <a:r>
              <a:rPr lang="cs-CZ" dirty="0" err="1"/>
              <a:t>Contest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“, rozklikneme si tedy tuto ikonu z horní lišty.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3D93A4-EE2D-AD47-9B86-47DAA95C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690688"/>
            <a:ext cx="11290300" cy="111760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6B349DFA-D5EC-D640-9E53-7317EC586F8B}"/>
              </a:ext>
            </a:extLst>
          </p:cNvPr>
          <p:cNvSpPr/>
          <p:nvPr/>
        </p:nvSpPr>
        <p:spPr>
          <a:xfrm>
            <a:off x="7418667" y="1765406"/>
            <a:ext cx="598730" cy="5526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69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348451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Obecné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Důležité je nastavit nadmořskou výšku letiště soutěže (tedy nadmořskou výšku vzletu).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Dále je potřeba nastavit složku, ze které si bude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automaticky přiřazovat IGC soubory k pilotům. Doporučuji vytvořit si dvě složky – Stažené a Vyhodnocení. Do složky “stažené“ si budete dávat IGC určené ke kontrole integrity (validace) a do složky „vyhodnocení“ pak právě IGC již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zvalidované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Tuto složku nastavíme tedy v kolonce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folders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A9E7C0-C022-EE4F-B16D-14551BB3B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047" y="987425"/>
            <a:ext cx="3606482" cy="4873625"/>
          </a:xfrm>
        </p:spPr>
      </p:pic>
    </p:spTree>
    <p:extLst>
      <p:ext uri="{BB962C8B-B14F-4D97-AF65-F5344CB8AC3E}">
        <p14:creationId xmlns:p14="http://schemas.microsoft.com/office/powerpoint/2010/main" val="2225988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348451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Soutěžní skripty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Měli by být použitelné soutěžní skripty defaultně uložené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nicméně pokud by ohledně tohoto měla být změna, možno zkontaktovat SK (Báru nebo Radku Moravcovy) a poradit se.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16D06CB-0992-9344-AB28-C0AD909E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8956" y="987425"/>
            <a:ext cx="3600663" cy="4873625"/>
          </a:xfrm>
        </p:spPr>
      </p:pic>
    </p:spTree>
    <p:extLst>
      <p:ext uri="{BB962C8B-B14F-4D97-AF65-F5344CB8AC3E}">
        <p14:creationId xmlns:p14="http://schemas.microsoft.com/office/powerpoint/2010/main" val="372084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348451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Varování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umožňuje nastavení všech možných nastavení varování.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Doporučujeme nastavit tato varování: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maximální výška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interval fixování větší, než 5 sec (dle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je povinný interval fixování 1sec)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varování si nastavte dle pravidel vaší soutěže (min. výška na doletovém kruhu, apod.)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8D03EF8-1D61-AC41-B9FB-6F2315432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620" y="987425"/>
            <a:ext cx="3585335" cy="4873625"/>
          </a:xfrm>
        </p:spPr>
      </p:pic>
    </p:spTree>
    <p:extLst>
      <p:ext uri="{BB962C8B-B14F-4D97-AF65-F5344CB8AC3E}">
        <p14:creationId xmlns:p14="http://schemas.microsoft.com/office/powerpoint/2010/main" val="377534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Průběžné ukládání!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Průběžně si ukládejte vše, co do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zadáváte, přes ikonu “</a:t>
            </a:r>
            <a:r>
              <a:rPr lang="cs-CZ" dirty="0" err="1"/>
              <a:t>Publish</a:t>
            </a:r>
            <a:r>
              <a:rPr lang="cs-CZ" dirty="0"/>
              <a:t> to Internet“</a:t>
            </a:r>
          </a:p>
          <a:p>
            <a:r>
              <a:rPr lang="cs-CZ" dirty="0"/>
              <a:t>Poznámka pod čarou -  je potřeba nastavení soutěže udělat pro každou třídu zvlášť (bohužel)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3D93A4-EE2D-AD47-9B86-47DAA95CA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690688"/>
            <a:ext cx="11290300" cy="11176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336556B1-95CE-1849-B3FA-51D7EE239AC2}"/>
              </a:ext>
            </a:extLst>
          </p:cNvPr>
          <p:cNvSpPr/>
          <p:nvPr/>
        </p:nvSpPr>
        <p:spPr>
          <a:xfrm>
            <a:off x="6782765" y="1790900"/>
            <a:ext cx="532435" cy="535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5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Přidávání pilotů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Nejvíce podstatná a pracná část je přidávání pilotů do startovní listiny dané třídy</a:t>
            </a:r>
          </a:p>
          <a:p>
            <a:r>
              <a:rPr lang="cs-CZ" dirty="0"/>
              <a:t>Je potřeba dbát na precizní vyplňování</a:t>
            </a:r>
          </a:p>
          <a:p>
            <a:r>
              <a:rPr lang="cs-CZ" dirty="0"/>
              <a:t>Doporučuji přidávat piloty průběžně a den před začátkem soutěže po ukončení registrací doplnit už jen chybějící informace</a:t>
            </a:r>
          </a:p>
          <a:p>
            <a:r>
              <a:rPr lang="cs-CZ" dirty="0"/>
              <a:t>Průběžně si vše ukládejte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FB509B-E9E6-3044-AEAF-945C8A2C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695927"/>
            <a:ext cx="11303000" cy="110490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9421B6B4-1D69-0341-BBFF-916C26E87CAA}"/>
              </a:ext>
            </a:extLst>
          </p:cNvPr>
          <p:cNvSpPr/>
          <p:nvPr/>
        </p:nvSpPr>
        <p:spPr>
          <a:xfrm>
            <a:off x="5508845" y="1765406"/>
            <a:ext cx="598730" cy="5526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58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3716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Přidávání pilotů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939"/>
            <a:ext cx="3932237" cy="4561049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Piloty je vždy potřeba přidávat pouze přes určené </a:t>
            </a:r>
            <a:r>
              <a:rPr lang="cs-CZ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okénko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soutěžící pilot musí být zaregistrován v IGC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Listu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http://igcrankings.fai.org/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pokud se v tomto žebříku pilotů nenachází, je potřeba ho do něj prvně přidat (záložka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Pilots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a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pilot“).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budou v soutěžní listině soutěže piloti, kteří nejsou v IGC žebříku pilotů, je to hrubé porušení podmínek pořádání soutěže.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Důležité je přidání </a:t>
            </a: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kódu </a:t>
            </a:r>
            <a:r>
              <a:rPr lang="cs-CZ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má soutěžící povinnost uvést v přihlášce (kombinace 4 znaků).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      1BN</a:t>
            </a:r>
            <a:r>
              <a:rPr lang="cs-CZ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V9OI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F5442FD-FC4B-D04D-B342-A619FA3E6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7104" y="987425"/>
            <a:ext cx="3684367" cy="4873625"/>
          </a:xfr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0DDEC2B3-E055-9E4A-BBF4-70A81F0B56CF}"/>
              </a:ext>
            </a:extLst>
          </p:cNvPr>
          <p:cNvSpPr/>
          <p:nvPr/>
        </p:nvSpPr>
        <p:spPr>
          <a:xfrm>
            <a:off x="8664636" y="1090915"/>
            <a:ext cx="1493135" cy="80444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B79C621-E243-894C-A9DE-9C231D4DAF57}"/>
              </a:ext>
            </a:extLst>
          </p:cNvPr>
          <p:cNvSpPr/>
          <p:nvPr/>
        </p:nvSpPr>
        <p:spPr>
          <a:xfrm>
            <a:off x="6380804" y="4409954"/>
            <a:ext cx="2283832" cy="5526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0DA8A94-CD2F-0748-9ED4-CD2B6CA7F0A2}"/>
              </a:ext>
            </a:extLst>
          </p:cNvPr>
          <p:cNvSpPr/>
          <p:nvPr/>
        </p:nvSpPr>
        <p:spPr>
          <a:xfrm>
            <a:off x="1689904" y="4919242"/>
            <a:ext cx="848105" cy="64239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04F069F-5458-1443-A66F-3F0E22480BC2}"/>
              </a:ext>
            </a:extLst>
          </p:cNvPr>
          <p:cNvSpPr/>
          <p:nvPr/>
        </p:nvSpPr>
        <p:spPr>
          <a:xfrm>
            <a:off x="3310259" y="5008946"/>
            <a:ext cx="439940" cy="4311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31FB80E-3C91-2946-876D-7571C1D2AEEB}"/>
              </a:ext>
            </a:extLst>
          </p:cNvPr>
          <p:cNvSpPr txBox="1"/>
          <p:nvPr/>
        </p:nvSpPr>
        <p:spPr>
          <a:xfrm>
            <a:off x="839788" y="5561638"/>
            <a:ext cx="172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Kód daného dne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1D5AD4-24D2-1F4B-A134-05C6A811C69C}"/>
              </a:ext>
            </a:extLst>
          </p:cNvPr>
          <p:cNvSpPr txBox="1"/>
          <p:nvPr/>
        </p:nvSpPr>
        <p:spPr>
          <a:xfrm>
            <a:off x="3353947" y="5561638"/>
            <a:ext cx="222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Číslo letu daného dne</a:t>
            </a:r>
          </a:p>
        </p:txBody>
      </p:sp>
    </p:spTree>
    <p:extLst>
      <p:ext uri="{BB962C8B-B14F-4D97-AF65-F5344CB8AC3E}">
        <p14:creationId xmlns:p14="http://schemas.microsoft.com/office/powerpoint/2010/main" val="2083440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3716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Přidávání pilotů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5416"/>
            <a:ext cx="3932237" cy="159833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případě, že soutěžící létá s kluzákem, který má motor (jakéhokoliv typu), je potřeba odškrtnout, že se (ne)jedná o „čistý kluzák“.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pak bude monitorovat hladinu hluku motoru a upozorní vás, když pilot v průběhu letu nahodil.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F5442FD-FC4B-D04D-B342-A619FA3E6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7104" y="987425"/>
            <a:ext cx="3684367" cy="4873625"/>
          </a:xfr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0DDEC2B3-E055-9E4A-BBF4-70A81F0B56CF}"/>
              </a:ext>
            </a:extLst>
          </p:cNvPr>
          <p:cNvSpPr/>
          <p:nvPr/>
        </p:nvSpPr>
        <p:spPr>
          <a:xfrm>
            <a:off x="6372853" y="4051142"/>
            <a:ext cx="1174449" cy="55269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B79C621-E243-894C-A9DE-9C231D4DAF57}"/>
              </a:ext>
            </a:extLst>
          </p:cNvPr>
          <p:cNvSpPr/>
          <p:nvPr/>
        </p:nvSpPr>
        <p:spPr>
          <a:xfrm>
            <a:off x="8788338" y="2906270"/>
            <a:ext cx="1039173" cy="5526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EDD0DBB-A92E-AB46-9905-AB05F5457C34}"/>
              </a:ext>
            </a:extLst>
          </p:cNvPr>
          <p:cNvSpPr txBox="1"/>
          <p:nvPr/>
        </p:nvSpPr>
        <p:spPr>
          <a:xfrm>
            <a:off x="839787" y="4120176"/>
            <a:ext cx="39322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zahrnujete do startovní listiny pilota, který nemá být započítán do celkového bodového hodnocení (ale bude se zobrazovat ve výsledcích), zaškrtněte kolonku „Not </a:t>
            </a:r>
            <a:r>
              <a:rPr lang="cs-CZ" sz="16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competing</a:t>
            </a:r>
            <a:r>
              <a:rPr lang="cs-CZ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endParaRPr lang="cs-CZ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0C4B8DC0-7719-7B49-86AC-8B8D3EDE1F8D}"/>
              </a:ext>
            </a:extLst>
          </p:cNvPr>
          <p:cNvSpPr/>
          <p:nvPr/>
        </p:nvSpPr>
        <p:spPr>
          <a:xfrm>
            <a:off x="6363206" y="3242840"/>
            <a:ext cx="1039173" cy="552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A70DD50-C847-804F-8338-96F33C8085D6}"/>
              </a:ext>
            </a:extLst>
          </p:cNvPr>
          <p:cNvSpPr txBox="1"/>
          <p:nvPr/>
        </p:nvSpPr>
        <p:spPr>
          <a:xfrm>
            <a:off x="839788" y="1362667"/>
            <a:ext cx="393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důležité je vyplnit handicap dle daného kluzáku, se kterým soutěžící létá! Handicap dle aktuální platné verze CZIL!</a:t>
            </a:r>
          </a:p>
        </p:txBody>
      </p:sp>
    </p:spTree>
    <p:extLst>
      <p:ext uri="{BB962C8B-B14F-4D97-AF65-F5344CB8AC3E}">
        <p14:creationId xmlns:p14="http://schemas.microsoft.com/office/powerpoint/2010/main" val="1956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Validace IGC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Program pro validaci souborů (kontrolu, zda nejsou IGC narušeny či upraveny) je možné stáhnout na webu FAI v záložce „</a:t>
            </a:r>
            <a:r>
              <a:rPr lang="cs-CZ" dirty="0" err="1"/>
              <a:t>Flight</a:t>
            </a:r>
            <a:r>
              <a:rPr lang="cs-CZ" dirty="0"/>
              <a:t> </a:t>
            </a:r>
            <a:r>
              <a:rPr lang="cs-CZ" dirty="0" err="1"/>
              <a:t>recorders</a:t>
            </a:r>
            <a:r>
              <a:rPr lang="cs-CZ" dirty="0"/>
              <a:t>“. Program se jmenuje IGC Shell a měl by být využíván i pro kontrolu sportovních výkonů v rámci splnění FAI podmínek.</a:t>
            </a:r>
          </a:p>
          <a:p>
            <a:r>
              <a:rPr lang="cs-CZ" dirty="0"/>
              <a:t>Program je jednoduchý, jediné, co je potřeba pro urychlení práce vědět, jsou typy </a:t>
            </a:r>
            <a:r>
              <a:rPr lang="cs-CZ" dirty="0" err="1"/>
              <a:t>loggerů</a:t>
            </a:r>
            <a:r>
              <a:rPr lang="cs-CZ" dirty="0"/>
              <a:t> a počáteční písmena jejich čtyřmístných kódů (V – </a:t>
            </a:r>
            <a:r>
              <a:rPr lang="cs-CZ" dirty="0" err="1"/>
              <a:t>LXNav</a:t>
            </a:r>
            <a:r>
              <a:rPr lang="cs-CZ" dirty="0"/>
              <a:t>, L – </a:t>
            </a:r>
            <a:r>
              <a:rPr lang="cs-CZ" dirty="0" err="1"/>
              <a:t>LXNav</a:t>
            </a:r>
            <a:r>
              <a:rPr lang="cs-CZ" dirty="0"/>
              <a:t> starší modely, M – </a:t>
            </a:r>
            <a:r>
              <a:rPr lang="cs-CZ" dirty="0" err="1"/>
              <a:t>Erixx</a:t>
            </a:r>
            <a:r>
              <a:rPr lang="cs-CZ" dirty="0"/>
              <a:t>, G – </a:t>
            </a:r>
            <a:r>
              <a:rPr lang="cs-CZ" dirty="0" err="1"/>
              <a:t>Flarm</a:t>
            </a:r>
            <a:r>
              <a:rPr lang="cs-CZ" dirty="0"/>
              <a:t>, apod.)</a:t>
            </a:r>
          </a:p>
          <a:p>
            <a:pPr lvl="1"/>
            <a:r>
              <a:rPr lang="cs-CZ" dirty="0"/>
              <a:t>Ze seznamu vyberete typ </a:t>
            </a:r>
            <a:r>
              <a:rPr lang="cs-CZ" dirty="0" err="1"/>
              <a:t>loggeru</a:t>
            </a:r>
            <a:r>
              <a:rPr lang="cs-CZ" dirty="0"/>
              <a:t>, ze kterého IGC pochází, vyberete ze složky konkrétní IGC určené k validaci a </a:t>
            </a:r>
            <a:r>
              <a:rPr lang="cs-CZ" dirty="0" err="1"/>
              <a:t>zvalidujte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https://fai.org/igc-documents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783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Den před prvním soutěžním dnem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nastavený </a:t>
            </a:r>
            <a:r>
              <a:rPr lang="cs-CZ" dirty="0" err="1"/>
              <a:t>Soaring</a:t>
            </a:r>
            <a:r>
              <a:rPr lang="cs-CZ" dirty="0"/>
              <a:t> Spot, máme nastavenou soutěž v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, máme přidané piloty a co dál?</a:t>
            </a:r>
          </a:p>
          <a:p>
            <a:r>
              <a:rPr lang="cs-CZ" dirty="0"/>
              <a:t>Před prvním soutěžním dnem je potřeba zkontrolovat všechny piloty, zda někdo nechybí nebo nepřibývá, </a:t>
            </a:r>
            <a:r>
              <a:rPr lang="cs-CZ" b="1" u="sng" dirty="0"/>
              <a:t>MUSÍ</a:t>
            </a:r>
            <a:r>
              <a:rPr lang="cs-CZ" dirty="0"/>
              <a:t> sedět! (na počtu pilotů záleží, může měnit i některé výpočty)</a:t>
            </a:r>
          </a:p>
          <a:p>
            <a:r>
              <a:rPr lang="cs-CZ" dirty="0"/>
              <a:t>Pilotům je potřeba vytisknout nebo jinak umožnit kontrolu na webu/mailem či jinou inovativní cestou (šetříme stromy) startovní listiny s uvedenými letadly a použitými handicapy – piloti by si měli zkontrolovat a případně nahlásit nesrovnalosti</a:t>
            </a:r>
          </a:p>
        </p:txBody>
      </p:sp>
    </p:spTree>
    <p:extLst>
      <p:ext uri="{BB962C8B-B14F-4D97-AF65-F5344CB8AC3E}">
        <p14:creationId xmlns:p14="http://schemas.microsoft.com/office/powerpoint/2010/main" val="115884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2E40F-9761-7F4A-8904-E2D73179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Vyhodnocování sportovních výkonů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497A7A-C0C8-7A49-B530-2B6A3D29D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První je nutné zkontrolovat deklaraci letu! Mnohdy tento krok člověku ušetří práci – je nutné na piloty v klubech apelovat, aby správně deklarovali nejen let samotný, ale i nacionále pilota a údaje o letadle!</a:t>
            </a:r>
          </a:p>
          <a:p>
            <a:pPr lvl="1"/>
            <a:r>
              <a:rPr lang="cs-CZ" dirty="0"/>
              <a:t>Jméno, příjmení, typ letadla, registrace letadla, soutěžní znak, apod.</a:t>
            </a:r>
          </a:p>
          <a:p>
            <a:r>
              <a:rPr lang="cs-CZ" dirty="0"/>
              <a:t>Ideální je nastavit si pro vyhodnocování QNE (reálná hodnota z </a:t>
            </a:r>
            <a:r>
              <a:rPr lang="cs-CZ" dirty="0" err="1"/>
              <a:t>loggeru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Pravým klikem do prostoru si otevřete „</a:t>
            </a:r>
            <a:r>
              <a:rPr lang="cs-CZ" dirty="0" err="1"/>
              <a:t>Flight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“, kde je toto možné nastavit</a:t>
            </a:r>
          </a:p>
          <a:p>
            <a:pPr lvl="1"/>
            <a:r>
              <a:rPr lang="cs-CZ" dirty="0"/>
              <a:t>Je potřeba pamatovat na to, že výšky uvedené v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nejsou opravené na etalon! Je tedy potřeba opravit dle kalibrační křivky!</a:t>
            </a:r>
          </a:p>
          <a:p>
            <a:r>
              <a:rPr lang="cs-CZ" dirty="0"/>
              <a:t>Ve </a:t>
            </a:r>
            <a:r>
              <a:rPr lang="cs-CZ" dirty="0" err="1"/>
              <a:t>Flight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 je i možnost zobrazení letu v </a:t>
            </a:r>
            <a:r>
              <a:rPr lang="cs-CZ" dirty="0" err="1"/>
              <a:t>txt</a:t>
            </a:r>
            <a:r>
              <a:rPr lang="cs-CZ" dirty="0"/>
              <a:t> podobě (lze také otevřít IGC v textovém souboru, ale hrozí narušení validity* souboru)</a:t>
            </a:r>
          </a:p>
          <a:p>
            <a:pPr marL="0" indent="0">
              <a:buNone/>
            </a:pPr>
            <a:r>
              <a:rPr lang="cs-CZ" sz="1400" dirty="0"/>
              <a:t>*validní soubor = soubor nebyl narušen nebo jakkoliv upraven</a:t>
            </a:r>
          </a:p>
        </p:txBody>
      </p:sp>
    </p:spTree>
    <p:extLst>
      <p:ext uri="{BB962C8B-B14F-4D97-AF65-F5344CB8AC3E}">
        <p14:creationId xmlns:p14="http://schemas.microsoft.com/office/powerpoint/2010/main" val="214467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Ráno před prvním soutěžním dnem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Máme vše zkontrolované, vše nám sedí a ideálně máme od všech pilotů i kódy </a:t>
            </a:r>
            <a:r>
              <a:rPr lang="cs-CZ" dirty="0" err="1"/>
              <a:t>loggerů</a:t>
            </a:r>
            <a:endParaRPr lang="cs-CZ" dirty="0"/>
          </a:p>
          <a:p>
            <a:r>
              <a:rPr lang="cs-CZ" dirty="0"/>
              <a:t>Vytvoříme si </a:t>
            </a:r>
            <a:r>
              <a:rPr lang="cs-CZ" dirty="0">
                <a:solidFill>
                  <a:schemeClr val="accent2"/>
                </a:solidFill>
              </a:rPr>
              <a:t>soutěžní trať </a:t>
            </a:r>
            <a:r>
              <a:rPr lang="cs-CZ" dirty="0"/>
              <a:t>a </a:t>
            </a:r>
            <a:r>
              <a:rPr lang="cs-CZ" dirty="0">
                <a:solidFill>
                  <a:schemeClr val="accent6"/>
                </a:solidFill>
              </a:rPr>
              <a:t>soutěžní den</a:t>
            </a:r>
          </a:p>
          <a:p>
            <a:r>
              <a:rPr lang="cs-CZ" dirty="0"/>
              <a:t>Při tvorbě tratí dbejte na pravidla stavby tratí a na správné zadání sektorů (páska, otočné sektory, doletový kruh) a zároveň nezapomenout zadat čas u AAT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E9B6E2-9748-6644-B746-86DB4327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690688"/>
            <a:ext cx="11290300" cy="111760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5D94E2F-4FDD-F54A-BAB1-5912BDD42C7D}"/>
              </a:ext>
            </a:extLst>
          </p:cNvPr>
          <p:cNvSpPr/>
          <p:nvPr/>
        </p:nvSpPr>
        <p:spPr>
          <a:xfrm>
            <a:off x="1793370" y="1766246"/>
            <a:ext cx="598730" cy="5526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28EADA7-CA1D-8948-8AE4-72959A3D9327}"/>
              </a:ext>
            </a:extLst>
          </p:cNvPr>
          <p:cNvSpPr/>
          <p:nvPr/>
        </p:nvSpPr>
        <p:spPr>
          <a:xfrm>
            <a:off x="6031637" y="1779748"/>
            <a:ext cx="598730" cy="55269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78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3716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Soutěžní den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939"/>
            <a:ext cx="3932237" cy="4561049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soutěžním dni v záložce “General“ zadáváme QNH a soutěžní skript dle typu trati (AAT/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racing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Zadáme OK a zkontrolujeme, že pod lištou s ovládacími panely se nám zobrazí datum, jako kontrola, že byl den opravdu vytvořen.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Poté si z okna tratí „přetáhneme“ trať do soutěžního dne (do šedého prostoru k datu). Je možné vytvořit trať pouze se zadáním otočných bodů a sektorů, nicméně není to pohodlná cesta pro plánování.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Opět si otevřeme vlastnosti soutěžního dne: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B907E3-84EA-144F-83C2-8412454B2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038" y="1042987"/>
            <a:ext cx="3746500" cy="4762500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DFEE4C4-EA6D-FF44-ADF5-E9C6F882A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78" t="-230" r="31513" b="50000"/>
          <a:stretch/>
        </p:blipFill>
        <p:spPr>
          <a:xfrm>
            <a:off x="937549" y="5023412"/>
            <a:ext cx="2801073" cy="561372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B80448EE-1F7C-B142-8BFF-68F05BB334DF}"/>
              </a:ext>
            </a:extLst>
          </p:cNvPr>
          <p:cNvSpPr/>
          <p:nvPr/>
        </p:nvSpPr>
        <p:spPr>
          <a:xfrm>
            <a:off x="2805906" y="5133680"/>
            <a:ext cx="598730" cy="55269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12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3716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Soutěžní den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939"/>
            <a:ext cx="3932237" cy="476250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záložce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zkontrolujeme nejprve v případě AAT zadání času na trati, v případě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racing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nemusíme zatím tuto záložku řešit. Za zmínku zde stojí ovšem kolonka „No start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“, což je čas otevření startovní pásky, který je nutné zadat po reálném otevření pásky resp. před začátkem vyhodnocování.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jste nezapomněli zadat v prvním kroku soubor s prostory do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Soaring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Spotu, zobrazí se vám v záložce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Airspace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vlevo jeden seznam s jednotlivými prostory a jeden prázdný vpravo. Postupně je nutné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překlikat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uvolněné prostory pro daný den ze seznamu vlevo doprava.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díky tomu bude kontrolovat narušení prostorů a nebudete tuto kontrolu muset provádět ručně.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AFCC5CE-5768-D040-B995-E7B3F78CC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038" y="1042987"/>
            <a:ext cx="3746500" cy="4762500"/>
          </a:xfrm>
        </p:spPr>
      </p:pic>
    </p:spTree>
    <p:extLst>
      <p:ext uri="{BB962C8B-B14F-4D97-AF65-F5344CB8AC3E}">
        <p14:creationId xmlns:p14="http://schemas.microsoft.com/office/powerpoint/2010/main" val="79548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3716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Soutěžní den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939"/>
            <a:ext cx="3932237" cy="476250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vytvořený soutěžní den, zadané QNH pro daný den, zkontrolovaný skript, zadanou trať, zadané uvolněné prostory a vše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vypublikované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(uložené). Je na čase vytisknout trať pro piloty na briefing – v liště jdeme přes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–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a zaškrtneme, co chceme tisknout. Tímto způsobem lze tisknout i výsledkové listiny nebo jak již dříve zmíněno, seznam pro kontrolu letadel a handicapů. V jednotlivých záložkách si můžeme nastavit, jaké informace chceme na papíře zahrnout, a můžeme doplnit záhlaví/zápatí (doporučeno zadávat jasně názvy tříd do záhlaví).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BAC200-F961-0844-989F-BB02CD027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788" y="1284287"/>
            <a:ext cx="4699000" cy="4279900"/>
          </a:xfrm>
        </p:spPr>
      </p:pic>
    </p:spTree>
    <p:extLst>
      <p:ext uri="{BB962C8B-B14F-4D97-AF65-F5344CB8AC3E}">
        <p14:creationId xmlns:p14="http://schemas.microsoft.com/office/powerpoint/2010/main" val="321466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b="1" i="1" dirty="0" err="1">
                <a:latin typeface="Arial" panose="020B0604020202020204" pitchFamily="34" charset="0"/>
                <a:cs typeface="Arial" panose="020B0604020202020204" pitchFamily="34" charset="0"/>
              </a:rPr>
              <a:t>gridu</a:t>
            </a:r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Práce komisaře pokračuje na </a:t>
            </a:r>
            <a:r>
              <a:rPr lang="cs-CZ" dirty="0" err="1"/>
              <a:t>gridu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  <a:p>
            <a:r>
              <a:rPr lang="cs-CZ" dirty="0"/>
              <a:t>Hlídá odložené kluzáky (mimo řádné pořadí) a tedy i časy otevření soutěžních pásek pro dané třídy</a:t>
            </a:r>
            <a:endParaRPr lang="cs-CZ" dirty="0">
              <a:solidFill>
                <a:schemeClr val="accent6"/>
              </a:solidFill>
            </a:endParaRPr>
          </a:p>
          <a:p>
            <a:r>
              <a:rPr lang="cs-CZ" dirty="0"/>
              <a:t>Sbírá podpisy - v případě změny tratě a rozdávání nových soutěžních tratí na </a:t>
            </a:r>
            <a:r>
              <a:rPr lang="cs-CZ" dirty="0" err="1"/>
              <a:t>gridu</a:t>
            </a:r>
            <a:r>
              <a:rPr lang="cs-CZ" dirty="0"/>
              <a:t>, je potřeba si předem připravit seznam pilotů a při předání všechny nechat podepsat potvrzení přijetí, 15min od podpisu posledního mohou být zahájeny soutěžní vzlety</a:t>
            </a:r>
          </a:p>
          <a:p>
            <a:r>
              <a:rPr lang="cs-CZ" dirty="0"/>
              <a:t>Hlásí pásku dle soutěžního řádu nebo kontroluje letového ředitele</a:t>
            </a:r>
          </a:p>
          <a:p>
            <a:r>
              <a:rPr lang="cs-CZ" dirty="0"/>
              <a:t>Hlídá druhé/třetí starty - pokud někdo zkrachuje v průběhu startů své třídy, může startovat až za řádnými kluzáky, ale pokud někdo přistane v průběhu startů již druhé třídy, tak musí počkat, jakmile celá třída odstartuje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50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Po startech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bylo již zmíněno, po startech je potřeba zadat soutěžní pásku do vlastností soutěžního dne (pro každou třídu!)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Užijte si kávu a pohodu, než přijde další vlna práce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5B2C8BF-15CE-FF40-9D93-EC06CBA08BAB}"/>
              </a:ext>
            </a:extLst>
          </p:cNvPr>
          <p:cNvGrpSpPr/>
          <p:nvPr/>
        </p:nvGrpSpPr>
        <p:grpSpPr>
          <a:xfrm>
            <a:off x="1157468" y="2766040"/>
            <a:ext cx="2801073" cy="662960"/>
            <a:chOff x="937549" y="5023412"/>
            <a:chExt cx="2801073" cy="662960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20D9A41A-3AC6-4C47-8B6C-EC5267137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678" t="-230" r="31513" b="50000"/>
            <a:stretch/>
          </p:blipFill>
          <p:spPr>
            <a:xfrm>
              <a:off x="937549" y="5023412"/>
              <a:ext cx="2801073" cy="561372"/>
            </a:xfrm>
            <a:prstGeom prst="rect">
              <a:avLst/>
            </a:prstGeom>
          </p:spPr>
        </p:pic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D026AB77-CEA6-E149-8C47-1439B50622B4}"/>
                </a:ext>
              </a:extLst>
            </p:cNvPr>
            <p:cNvSpPr/>
            <p:nvPr/>
          </p:nvSpPr>
          <p:spPr>
            <a:xfrm>
              <a:off x="2805906" y="5133680"/>
              <a:ext cx="598730" cy="552692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4407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Po zahájení příletů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Piloti mají povinnost odevzdat IGC soubor do 45-60min po přistání</a:t>
            </a:r>
          </a:p>
          <a:p>
            <a:r>
              <a:rPr lang="cs-CZ" dirty="0"/>
              <a:t>Pokud piloti odevzdávají z nějakého důvodu IGC ze záložního zařízení, mají povinnost tuto skutečnost nahlásit </a:t>
            </a:r>
            <a:r>
              <a:rPr lang="cs-CZ" u="sng" dirty="0"/>
              <a:t>předem</a:t>
            </a:r>
          </a:p>
          <a:p>
            <a:r>
              <a:rPr lang="cs-CZ" dirty="0"/>
              <a:t>Pokud měl pilot více, než jeden soutěžní vzlet, musí poslat všechna IGC z daného dne (kontrola, zda nenarušil vzdušný prostor)</a:t>
            </a:r>
          </a:p>
          <a:p>
            <a:r>
              <a:rPr lang="cs-CZ" dirty="0"/>
              <a:t>Pokud nemáte u všech pilotů přiřazené kódy </a:t>
            </a:r>
            <a:r>
              <a:rPr lang="cs-CZ" dirty="0" err="1"/>
              <a:t>loggerů</a:t>
            </a:r>
            <a:r>
              <a:rPr lang="cs-CZ" dirty="0"/>
              <a:t>, je potřeba všechny stažené IGC před přidáním do vyhodnocení zkontrolovat pro ušetření práce</a:t>
            </a:r>
          </a:p>
          <a:p>
            <a:pPr lvl="1"/>
            <a:r>
              <a:rPr lang="cs-CZ" dirty="0"/>
              <a:t>Stažené IGC si otevřete mimo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 a zobrazte si ho v </a:t>
            </a:r>
            <a:r>
              <a:rPr lang="cs-CZ" dirty="0" err="1"/>
              <a:t>txt</a:t>
            </a:r>
            <a:r>
              <a:rPr lang="cs-CZ" dirty="0"/>
              <a:t> podobě nebo případně v poznámkovém bloku, zapište si ke jménu v deklaraci kód </a:t>
            </a:r>
            <a:r>
              <a:rPr lang="cs-CZ" dirty="0" err="1"/>
              <a:t>loggeru</a:t>
            </a:r>
            <a:r>
              <a:rPr lang="cs-CZ" dirty="0"/>
              <a:t> a zadejte v seznamu pilotů v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48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Po zahájení příletů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/>
              <a:t>Stáhnete si IGC (email/web/jiné)</a:t>
            </a:r>
          </a:p>
          <a:p>
            <a:pPr marL="514350" indent="-514350">
              <a:buAutoNum type="arabicParenR"/>
            </a:pPr>
            <a:r>
              <a:rPr lang="cs-CZ" dirty="0" err="1"/>
              <a:t>Zvalidujete</a:t>
            </a:r>
            <a:r>
              <a:rPr lang="cs-CZ" dirty="0"/>
              <a:t> přes program IGC Shell</a:t>
            </a:r>
          </a:p>
          <a:p>
            <a:pPr marL="514350" indent="-514350">
              <a:buAutoNum type="arabicParenR"/>
            </a:pPr>
            <a:r>
              <a:rPr lang="cs-CZ" dirty="0"/>
              <a:t>Pokud je IGC v pořádku, přesunete do složky, ze které si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bere všechna IGC k vyhodnocení (pokud IGC v pořádku není „INTEGRITY BAD“, je potřeba požádat pilota o IGC ze záložního </a:t>
            </a:r>
            <a:r>
              <a:rPr lang="cs-CZ" dirty="0" err="1"/>
              <a:t>loggeru</a:t>
            </a:r>
            <a:r>
              <a:rPr lang="cs-CZ" dirty="0"/>
              <a:t>)</a:t>
            </a:r>
          </a:p>
          <a:p>
            <a:pPr marL="514350" indent="-514350">
              <a:buAutoNum type="arabicParenR"/>
            </a:pPr>
            <a:r>
              <a:rPr lang="cs-CZ" dirty="0"/>
              <a:t>Otevřete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, lety by se měly automaticky vyhodnotit (pokud se tak nestane, je zadaný špatně kód </a:t>
            </a:r>
            <a:r>
              <a:rPr lang="cs-CZ" dirty="0" err="1"/>
              <a:t>loggeru</a:t>
            </a:r>
            <a:r>
              <a:rPr lang="cs-CZ" dirty="0"/>
              <a:t> u daného pilota nebo např. pilot zaslal IGC z jiného dne)</a:t>
            </a:r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662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3716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Vyhodnocení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939"/>
            <a:ext cx="3932237" cy="4762500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lze otevřít po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dvoukliku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daného pilota. V tomto okně lze pak samotný let otevřít ve vizuálním okně přes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“, kde se let zobrazí v mapě nebo je možné otevřít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baro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záznam, jak jsme zvyklí z vyhodnocování sportovních výkonů na odznaky.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Většinou není potřeba ručně zasahovat do automatického vyhodnocení, výjimku však může tvořit zadávání penalizace. V tomto případě je potřeba zaškrtnout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a do kolonky „Penalty“ zadat požadovanou výši penalizace (vždy musí vycházet ze seznamu penalizací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A). Po zadání je potřeba přepočítat let přes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Recalculate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 a zkontrolovat, zda se penalizace zadala do výsledného počtu bodů. Pokud je vše v pořádku, stačí dát „OK“.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47F1F6C-2F79-734C-B249-F83940DB4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038" y="1138237"/>
            <a:ext cx="3746500" cy="4572000"/>
          </a:xfrm>
        </p:spPr>
      </p:pic>
    </p:spTree>
    <p:extLst>
      <p:ext uri="{BB962C8B-B14F-4D97-AF65-F5344CB8AC3E}">
        <p14:creationId xmlns:p14="http://schemas.microsoft.com/office/powerpoint/2010/main" val="1639393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Jakmile máme vyhodnoceno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 obdržení všech soutěžních IGC (i těch od polních pilotů), dělám ještě ruční kontrolu všech letů, i přesto, že by mělo vyhodnocení fungovat automaticky. Otevřu si let po letu a kontroluju, zda nedošlo k nějakému prohřešku, které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neodhalilo – narušení prostoru, minimální výška na příletovém kruhu, apod. 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dirty="0"/>
              <a:t>Pokud je i takto kontrola v pořádku, překlopíme předběžné výsledky na neoficiální výsledky přes soutěžní den, za 14 hodin pak na výsledky oficiální, pokud nepřijde žádné odvolání/stížnost.</a:t>
            </a:r>
          </a:p>
          <a:p>
            <a:pPr marL="514350" indent="-514350">
              <a:buAutoNum type="arabicParenR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4D41916-094C-F547-9D78-7F0B2427524A}"/>
              </a:ext>
            </a:extLst>
          </p:cNvPr>
          <p:cNvGrpSpPr/>
          <p:nvPr/>
        </p:nvGrpSpPr>
        <p:grpSpPr>
          <a:xfrm>
            <a:off x="925974" y="5514003"/>
            <a:ext cx="2801073" cy="662960"/>
            <a:chOff x="937549" y="5023412"/>
            <a:chExt cx="2801073" cy="66296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6CFE87E4-C425-4047-AF7A-6F246F2CA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678" t="-230" r="31513" b="50000"/>
            <a:stretch/>
          </p:blipFill>
          <p:spPr>
            <a:xfrm>
              <a:off x="937549" y="5023412"/>
              <a:ext cx="2801073" cy="561372"/>
            </a:xfrm>
            <a:prstGeom prst="rect">
              <a:avLst/>
            </a:prstGeom>
          </p:spPr>
        </p:pic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6D5D10AB-68EA-AF4B-9DEE-A599695A0A1B}"/>
                </a:ext>
              </a:extLst>
            </p:cNvPr>
            <p:cNvSpPr/>
            <p:nvPr/>
          </p:nvSpPr>
          <p:spPr>
            <a:xfrm>
              <a:off x="2805906" y="5133680"/>
              <a:ext cx="598730" cy="552692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74902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D16AB-83C4-924C-92C7-843D857A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Znalost Sportovního řádu FAI, soutěžního řádu FAI a soutěžního řádu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AeČR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pro všechny komisaře klíčová!!!</a:t>
            </a:r>
          </a:p>
        </p:txBody>
      </p:sp>
    </p:spTree>
    <p:extLst>
      <p:ext uri="{BB962C8B-B14F-4D97-AF65-F5344CB8AC3E}">
        <p14:creationId xmlns:p14="http://schemas.microsoft.com/office/powerpoint/2010/main" val="2152657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Soutěž celkově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Všechny protestní lhůty během soutěže (14hod) je potřeba dodržovat a pamatovat na zkrácenou protestní lhůtu poslední den soutěže.</a:t>
            </a:r>
          </a:p>
          <a:p>
            <a:r>
              <a:rPr lang="cs-CZ" dirty="0"/>
              <a:t>Zaznamenávejte si hříšníky s narušením prostorů a pamatujte na rozdílné penalizace při prvním vs. druhém a třetím prohřešku</a:t>
            </a:r>
          </a:p>
          <a:p>
            <a:r>
              <a:rPr lang="cs-CZ" dirty="0"/>
              <a:t>Opravdu kontrolujte lety i ručně, jakmile máte všechna IGC vyhodnocena. Pamatujte také na druhá a třetí IGC, která vám piloti pošlou díky vícero soutěžních vzletů – otevřete si je mimo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 a zkontrolujte, zda tam nedošlo k nějakému problému</a:t>
            </a:r>
          </a:p>
          <a:p>
            <a:r>
              <a:rPr lang="cs-CZ" dirty="0"/>
              <a:t>Apelujte na piloty, aby si kontrolovali výsledky a v případě nesrovnalostí vás kontaktovali</a:t>
            </a:r>
          </a:p>
          <a:p>
            <a:pPr marL="514350" indent="-514350">
              <a:buAutoNum type="arabicParenR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617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Soutěž celkově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si piloti vzpomenou po </a:t>
            </a:r>
            <a:r>
              <a:rPr lang="cs-CZ" dirty="0" err="1"/>
              <a:t>vypublikování</a:t>
            </a:r>
            <a:r>
              <a:rPr lang="cs-CZ" dirty="0"/>
              <a:t> oficiálních výsledků, že vlastně létají na horší koeficient nebo jim bylo jinak přihoršeno, není možné cokoliv upravovat. Je však vaše povinnost jako komisaře zadat správné hodnoty handicapů dle schváleného CZIL a vyhodnocovat precizně dle pravidel! Pokud je pilotovi přihoršeno z vaší chyby, je to na protest a ztrátu vaší licence komisaře.</a:t>
            </a:r>
          </a:p>
          <a:p>
            <a:pPr marL="514350" indent="-514350">
              <a:buAutoNum type="arabicParenR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449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291DC-A58C-FB45-B08F-1E4BAFDD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7900"/>
          </a:xfrm>
        </p:spPr>
        <p:txBody>
          <a:bodyPr/>
          <a:lstStyle/>
          <a:p>
            <a:r>
              <a:rPr lang="cs-CZ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E71325-A6A6-7E4E-89D7-58FE5E75E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00264"/>
            <a:ext cx="9144000" cy="9779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Zní to náročně, ale jen je potřeba si v tom umět udělat systém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aviter.com">
            <a:extLst>
              <a:ext uri="{FF2B5EF4-FFF2-40B4-BE49-F238E27FC236}">
                <a16:creationId xmlns:a16="http://schemas.microsoft.com/office/drawing/2014/main" id="{096126CC-C878-A044-9819-2F068620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906" y="5962392"/>
            <a:ext cx="1964963" cy="5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62EA1EA4-B699-3142-8651-6FB01C70A489}"/>
              </a:ext>
            </a:extLst>
          </p:cNvPr>
          <p:cNvSpPr txBox="1">
            <a:spLocks/>
          </p:cNvSpPr>
          <p:nvPr/>
        </p:nvSpPr>
        <p:spPr>
          <a:xfrm>
            <a:off x="10227037" y="0"/>
            <a:ext cx="1964963" cy="359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Barbora Moravcová</a:t>
            </a:r>
          </a:p>
        </p:txBody>
      </p:sp>
    </p:spTree>
    <p:extLst>
      <p:ext uri="{BB962C8B-B14F-4D97-AF65-F5344CB8AC3E}">
        <p14:creationId xmlns:p14="http://schemas.microsoft.com/office/powerpoint/2010/main" val="271857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FA686-24D6-1440-BE51-0201413D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Založení nové soutěže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918DC-9CEF-624E-BDDA-E0605F567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 možnost zakládání soutěže je nutná registrace na </a:t>
            </a:r>
            <a:r>
              <a:rPr lang="cs-CZ" dirty="0" err="1"/>
              <a:t>Soaring</a:t>
            </a:r>
            <a:r>
              <a:rPr lang="cs-CZ" dirty="0"/>
              <a:t> Spot</a:t>
            </a:r>
          </a:p>
          <a:p>
            <a:pPr lvl="1"/>
            <a:r>
              <a:rPr lang="cs-CZ" dirty="0"/>
              <a:t>V podstatě se jedná o přihlášení na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, pokud jste tedy přihlášení na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, není potřeba zakládat nový profil</a:t>
            </a:r>
          </a:p>
          <a:p>
            <a:r>
              <a:rPr lang="cs-CZ" dirty="0"/>
              <a:t>Bez založení soutěže nelze soutěž vyhodnocovat díky propojení mezi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 </a:t>
            </a:r>
            <a:r>
              <a:rPr lang="cs-CZ" dirty="0" err="1"/>
              <a:t>Soaring</a:t>
            </a:r>
            <a:r>
              <a:rPr lang="cs-CZ" dirty="0"/>
              <a:t> Spot</a:t>
            </a:r>
          </a:p>
          <a:p>
            <a:r>
              <a:rPr lang="cs-CZ" dirty="0"/>
              <a:t>Je nutné mít poslední vydanou verzi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(starší verze nemají všechny potřebné funkce)</a:t>
            </a:r>
          </a:p>
          <a:p>
            <a:r>
              <a:rPr lang="cs-CZ" dirty="0"/>
              <a:t>Přihlášení na </a:t>
            </a:r>
            <a:r>
              <a:rPr lang="cs-CZ" dirty="0" err="1"/>
              <a:t>Soaring</a:t>
            </a:r>
            <a:r>
              <a:rPr lang="cs-CZ" dirty="0"/>
              <a:t> Spot najdete dole na hlavní stránce</a:t>
            </a:r>
          </a:p>
          <a:p>
            <a:r>
              <a:rPr lang="cs-CZ" dirty="0"/>
              <a:t>Po přihlášení </a:t>
            </a:r>
            <a:r>
              <a:rPr lang="cs-CZ" dirty="0" err="1"/>
              <a:t>rozklik</a:t>
            </a:r>
            <a:r>
              <a:rPr lang="cs-CZ" dirty="0"/>
              <a:t> do sekce „</a:t>
            </a:r>
            <a:r>
              <a:rPr lang="cs-CZ" dirty="0" err="1"/>
              <a:t>Admin</a:t>
            </a:r>
            <a:r>
              <a:rPr lang="cs-CZ" dirty="0"/>
              <a:t>“ – My </a:t>
            </a:r>
            <a:r>
              <a:rPr lang="cs-CZ" dirty="0" err="1"/>
              <a:t>Competitions</a:t>
            </a:r>
            <a:r>
              <a:rPr lang="cs-CZ" dirty="0"/>
              <a:t> –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D71320-BC46-7F4C-B7F7-659AB555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706" y="4861527"/>
            <a:ext cx="1346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348451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1) Soutěž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4EE88D5-E187-DA46-B76D-934673089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747717" y="987425"/>
            <a:ext cx="5043142" cy="4873625"/>
          </a:xfr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Vyplnění všech základních informací soutěže – vyplnění lokace je z výběrového menu, není třeba se děsit kódu, co se následně vygeneruje. Pokud máte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Facebookovou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stránku soutěže, lze přidat URL pro zobrazování hlavních zpráv 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Facebooku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stránce soutěže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Soaring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Spotu.</a:t>
            </a:r>
          </a:p>
        </p:txBody>
      </p:sp>
    </p:spTree>
    <p:extLst>
      <p:ext uri="{BB962C8B-B14F-4D97-AF65-F5344CB8AC3E}">
        <p14:creationId xmlns:p14="http://schemas.microsoft.com/office/powerpoint/2010/main" val="35741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348451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2) Soutěžní třídy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potřeba vyplnit všechny třídy dané soutěže a její název – je potřeba dodržovat řádné názvy tříd!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A4EFEE6-BFC5-234E-BE8C-AA24B191A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702" y="987425"/>
            <a:ext cx="5377172" cy="4873625"/>
          </a:xfr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2DAD3A2E-0B55-294A-9E2A-2B30ECB4FCA7}"/>
              </a:ext>
            </a:extLst>
          </p:cNvPr>
          <p:cNvSpPr/>
          <p:nvPr/>
        </p:nvSpPr>
        <p:spPr>
          <a:xfrm>
            <a:off x="5453379" y="4734047"/>
            <a:ext cx="1630325" cy="671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37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348451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3) Soubory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Soubory se soutěžními otočnými body a vzdušným prostorem je možné nahrát později, nicméně je potřeba na tento krok před soutěží nezapomenout.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si během soutěže bere prostory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otočáky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právě ze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Soaring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Spotu, zároveň soubor prostorů (.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cub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i soubor otočných bodů (.cup)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překonvertuje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automaticky na další podporované typy souborů (.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txt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.da4, apod.).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1EE0477-51CC-9747-8FC9-FC7F30ADF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600633"/>
            <a:ext cx="6172200" cy="3647209"/>
          </a:xfrm>
        </p:spPr>
      </p:pic>
    </p:spTree>
    <p:extLst>
      <p:ext uri="{BB962C8B-B14F-4D97-AF65-F5344CB8AC3E}">
        <p14:creationId xmlns:p14="http://schemas.microsoft.com/office/powerpoint/2010/main" val="317202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4F63975-8C7F-514D-A2C6-32A11DE9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348451"/>
          </a:xfrm>
        </p:spPr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První krok hotovo!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8D732EA-F00F-1148-9BB4-0CD8F533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založenou soutěž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Soaring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Spotu, zadali jsme název, datum, všechny soutěžní třídy, soubor s otočnými body a soutěžní vzdušný prostor. První část přípravy je tedy hotova.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Soaring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Spot nabízí možnost přidání dalších osob s </a:t>
            </a:r>
            <a:r>
              <a:rPr lang="cs-CZ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administrátorskými právy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možnost spravování soutěže více lidmi a zároveň možnost vyhodnocovat soutěž z více účtů. Méně využívanou funkcí je přidávání novinek a fotografií – většinou organizátoři soutěží využívají web nebo možnost propojení 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Facebookem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25E988-5F30-844F-9276-39972E3AA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038" y="2459037"/>
            <a:ext cx="5778500" cy="193040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7B5231BA-4875-C54D-9476-51DB22FF1934}"/>
              </a:ext>
            </a:extLst>
          </p:cNvPr>
          <p:cNvSpPr/>
          <p:nvPr/>
        </p:nvSpPr>
        <p:spPr>
          <a:xfrm>
            <a:off x="9502812" y="3599726"/>
            <a:ext cx="1745225" cy="48613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03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3D1D8-24AF-AA44-9583-2A5BAECE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Co dál?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F01C6-7AD4-2C4E-AAF9-82AC0C7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Jakmile máme soutěž kompletně připravenou na </a:t>
            </a:r>
            <a:r>
              <a:rPr lang="cs-CZ" dirty="0" err="1"/>
              <a:t>Soaring</a:t>
            </a:r>
            <a:r>
              <a:rPr lang="cs-CZ" dirty="0"/>
              <a:t> Spotu, vrhneme se na přípravu soutěže v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Otevřeme si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 přes ikonu na ploše                        se přihlásíme do </a:t>
            </a:r>
            <a:r>
              <a:rPr lang="cs-CZ" dirty="0" err="1"/>
              <a:t>Soaring</a:t>
            </a:r>
            <a:r>
              <a:rPr lang="cs-CZ" dirty="0"/>
              <a:t> Spotu účtem, kterým jsme vytvořili soutěž. Vybereme ji z rozbalovacího okna a klikneme na „</a:t>
            </a:r>
            <a:r>
              <a:rPr lang="cs-CZ" dirty="0" err="1"/>
              <a:t>Download</a:t>
            </a:r>
            <a:r>
              <a:rPr lang="cs-CZ" dirty="0"/>
              <a:t>“. V případě více, než jedné soutěžní třídy si vybereme tu, na které chceme zrovna pracovat a pokračujeme dále.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915AA0-A0A2-A546-942D-E782F624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937" y="2901550"/>
            <a:ext cx="1657915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89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2418</Words>
  <Application>Microsoft Macintosh PowerPoint</Application>
  <PresentationFormat>Širokoúhlá obrazovka</PresentationFormat>
  <Paragraphs>150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Naviter - See You</vt:lpstr>
      <vt:lpstr>Vyhodnocování sportovních výkonů</vt:lpstr>
      <vt:lpstr>Prezentace aplikace PowerPoint</vt:lpstr>
      <vt:lpstr>Založení nové soutěže</vt:lpstr>
      <vt:lpstr>1) Soutěž</vt:lpstr>
      <vt:lpstr>2) Soutěžní třídy</vt:lpstr>
      <vt:lpstr>3) Soubory</vt:lpstr>
      <vt:lpstr>První krok hotovo!</vt:lpstr>
      <vt:lpstr>Co dál?</vt:lpstr>
      <vt:lpstr>Nastavení soutěže</vt:lpstr>
      <vt:lpstr>Obecné</vt:lpstr>
      <vt:lpstr>Soutěžní skripty</vt:lpstr>
      <vt:lpstr>Varování</vt:lpstr>
      <vt:lpstr>Průběžné ukládání!</vt:lpstr>
      <vt:lpstr>Přidávání pilotů</vt:lpstr>
      <vt:lpstr>Přidávání pilotů</vt:lpstr>
      <vt:lpstr>Přidávání pilotů</vt:lpstr>
      <vt:lpstr>Validace IGC</vt:lpstr>
      <vt:lpstr>Den před prvním soutěžním dnem</vt:lpstr>
      <vt:lpstr>Ráno před prvním soutěžním dnem</vt:lpstr>
      <vt:lpstr>Soutěžní den</vt:lpstr>
      <vt:lpstr>Soutěžní den</vt:lpstr>
      <vt:lpstr>Soutěžní den</vt:lpstr>
      <vt:lpstr>Na gridu</vt:lpstr>
      <vt:lpstr>Po startech</vt:lpstr>
      <vt:lpstr>Po zahájení příletů</vt:lpstr>
      <vt:lpstr>Po zahájení příletů</vt:lpstr>
      <vt:lpstr>Vyhodnocení</vt:lpstr>
      <vt:lpstr>Jakmile máme vyhodnoceno</vt:lpstr>
      <vt:lpstr>Soutěž celkově</vt:lpstr>
      <vt:lpstr>Soutěž celkově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Naviter - See You</dc:title>
  <dc:creator>Microsoft Office User</dc:creator>
  <cp:lastModifiedBy>Microsoft Office User</cp:lastModifiedBy>
  <cp:revision>43</cp:revision>
  <dcterms:created xsi:type="dcterms:W3CDTF">2022-02-14T17:41:31Z</dcterms:created>
  <dcterms:modified xsi:type="dcterms:W3CDTF">2022-02-15T00:57:28Z</dcterms:modified>
</cp:coreProperties>
</file>