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FAF3-C2D3-45DE-93FA-5A6EA8E3A446}" type="datetimeFigureOut">
              <a:rPr lang="cs-CZ" smtClean="0"/>
              <a:pPr/>
              <a:t>28.01.2022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6730-BC4C-4BD7-B997-700CF68992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FAF3-C2D3-45DE-93FA-5A6EA8E3A446}" type="datetimeFigureOut">
              <a:rPr lang="cs-CZ" smtClean="0"/>
              <a:pPr/>
              <a:t>28.01.2022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6730-BC4C-4BD7-B997-700CF68992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FAF3-C2D3-45DE-93FA-5A6EA8E3A446}" type="datetimeFigureOut">
              <a:rPr lang="cs-CZ" smtClean="0"/>
              <a:pPr/>
              <a:t>28.01.2022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6730-BC4C-4BD7-B997-700CF68992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FAF3-C2D3-45DE-93FA-5A6EA8E3A446}" type="datetimeFigureOut">
              <a:rPr lang="cs-CZ" smtClean="0"/>
              <a:pPr/>
              <a:t>28.01.2022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6730-BC4C-4BD7-B997-700CF68992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FAF3-C2D3-45DE-93FA-5A6EA8E3A446}" type="datetimeFigureOut">
              <a:rPr lang="cs-CZ" smtClean="0"/>
              <a:pPr/>
              <a:t>28.01.2022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6730-BC4C-4BD7-B997-700CF68992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FAF3-C2D3-45DE-93FA-5A6EA8E3A446}" type="datetimeFigureOut">
              <a:rPr lang="cs-CZ" smtClean="0"/>
              <a:pPr/>
              <a:t>28.01.2022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6730-BC4C-4BD7-B997-700CF68992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FAF3-C2D3-45DE-93FA-5A6EA8E3A446}" type="datetimeFigureOut">
              <a:rPr lang="cs-CZ" smtClean="0"/>
              <a:pPr/>
              <a:t>28.01.2022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6730-BC4C-4BD7-B997-700CF68992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FAF3-C2D3-45DE-93FA-5A6EA8E3A446}" type="datetimeFigureOut">
              <a:rPr lang="cs-CZ" smtClean="0"/>
              <a:pPr/>
              <a:t>28.01.2022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6730-BC4C-4BD7-B997-700CF68992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FAF3-C2D3-45DE-93FA-5A6EA8E3A446}" type="datetimeFigureOut">
              <a:rPr lang="cs-CZ" smtClean="0"/>
              <a:pPr/>
              <a:t>28.01.2022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6730-BC4C-4BD7-B997-700CF68992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FAF3-C2D3-45DE-93FA-5A6EA8E3A446}" type="datetimeFigureOut">
              <a:rPr lang="cs-CZ" smtClean="0"/>
              <a:pPr/>
              <a:t>28.01.2022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6730-BC4C-4BD7-B997-700CF68992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FAF3-C2D3-45DE-93FA-5A6EA8E3A446}" type="datetimeFigureOut">
              <a:rPr lang="cs-CZ" smtClean="0"/>
              <a:pPr/>
              <a:t>28.01.2022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6730-BC4C-4BD7-B997-700CF68992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4FAF3-C2D3-45DE-93FA-5A6EA8E3A446}" type="datetimeFigureOut">
              <a:rPr lang="cs-CZ" smtClean="0"/>
              <a:pPr/>
              <a:t>28.01.2022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56730-BC4C-4BD7-B997-700CF68992E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S&#344;%20&#8211;%20ANNEX%20C.ppt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S&#344;%20&#8211;%20ANNEX%20C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1152127"/>
          </a:xfrm>
        </p:spPr>
        <p:txBody>
          <a:bodyPr>
            <a:normAutofit/>
          </a:bodyPr>
          <a:lstStyle/>
          <a:p>
            <a:r>
              <a:rPr lang="cs-CZ" sz="3200" dirty="0" smtClean="0"/>
              <a:t>SŘ – ANNEX C OBECNĚ		1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776864" cy="4680520"/>
          </a:xfrm>
        </p:spPr>
        <p:txBody>
          <a:bodyPr>
            <a:normAutofit/>
          </a:bodyPr>
          <a:lstStyle/>
          <a:p>
            <a:pPr algn="l"/>
            <a:r>
              <a:rPr lang="cs-CZ" sz="1600" u="sng" dirty="0" smtClean="0">
                <a:solidFill>
                  <a:schemeClr val="tx1"/>
                </a:solidFill>
              </a:rPr>
              <a:t>Účel</a:t>
            </a:r>
            <a:r>
              <a:rPr lang="cs-CZ" sz="1600" dirty="0" smtClean="0">
                <a:solidFill>
                  <a:schemeClr val="tx1"/>
                </a:solidFill>
              </a:rPr>
              <a:t> – pomoc, doporučení a vysvětlování pravidel SŘ pro OO a piloty. Výklad nejasností, rady a pomoc méně zkušeným pilotům. Změny Dodatku C nevyžadují schválení IGC.</a:t>
            </a:r>
          </a:p>
          <a:p>
            <a:pPr algn="l"/>
            <a:r>
              <a:rPr lang="cs-CZ" sz="1600" u="sng" dirty="0" smtClean="0">
                <a:solidFill>
                  <a:schemeClr val="tx1"/>
                </a:solidFill>
              </a:rPr>
              <a:t>NAC – Národní kontrola leteckých sportů</a:t>
            </a:r>
          </a:p>
          <a:p>
            <a:pPr marL="342900" indent="-342900" algn="l">
              <a:buAutoNum type="alphaLcPeriod"/>
            </a:pPr>
            <a:r>
              <a:rPr lang="cs-CZ" sz="1600" dirty="0" smtClean="0">
                <a:solidFill>
                  <a:schemeClr val="tx1"/>
                </a:solidFill>
              </a:rPr>
              <a:t>Zajišťování hlášení, činnost </a:t>
            </a:r>
            <a:r>
              <a:rPr lang="cs-CZ" sz="1600" dirty="0" err="1" smtClean="0">
                <a:solidFill>
                  <a:schemeClr val="tx1"/>
                </a:solidFill>
              </a:rPr>
              <a:t>Of</a:t>
            </a:r>
            <a:r>
              <a:rPr lang="cs-CZ" sz="1600" dirty="0" smtClean="0">
                <a:solidFill>
                  <a:schemeClr val="tx1"/>
                </a:solidFill>
              </a:rPr>
              <a:t>. Pozorovatelů (OO), zpracovávání dat, kalibrační laboratoře</a:t>
            </a:r>
          </a:p>
          <a:p>
            <a:pPr marL="342900" indent="-342900" algn="l">
              <a:buAutoNum type="alphaLcPeriod"/>
            </a:pPr>
            <a:r>
              <a:rPr lang="cs-CZ" sz="1600" dirty="0" smtClean="0">
                <a:solidFill>
                  <a:schemeClr val="tx1"/>
                </a:solidFill>
              </a:rPr>
              <a:t>Odpovědnost za zpracovaná letová data</a:t>
            </a:r>
          </a:p>
          <a:p>
            <a:pPr marL="342900" indent="-342900" algn="l">
              <a:buAutoNum type="alphaLcPeriod"/>
            </a:pPr>
            <a:r>
              <a:rPr lang="cs-CZ" sz="1600" dirty="0" smtClean="0">
                <a:solidFill>
                  <a:schemeClr val="tx1"/>
                </a:solidFill>
              </a:rPr>
              <a:t>Odpovědnost za používání PR</a:t>
            </a:r>
          </a:p>
          <a:p>
            <a:pPr marL="342900" indent="-342900" algn="l">
              <a:buAutoNum type="alphaLcPeriod"/>
            </a:pPr>
            <a:r>
              <a:rPr lang="cs-CZ" sz="1600" dirty="0" smtClean="0">
                <a:solidFill>
                  <a:schemeClr val="tx1"/>
                </a:solidFill>
              </a:rPr>
              <a:t>Seznamy  a vydávání národních odznaků, rekordy, FAI diplomy</a:t>
            </a:r>
          </a:p>
          <a:p>
            <a:pPr marL="342900" indent="-342900" algn="l">
              <a:buAutoNum type="alphaLcPeriod"/>
            </a:pPr>
            <a:r>
              <a:rPr lang="cs-CZ" sz="1600" dirty="0" smtClean="0">
                <a:solidFill>
                  <a:schemeClr val="tx1"/>
                </a:solidFill>
              </a:rPr>
              <a:t>Předávání dat o kompletních Diamantech a letech na Diplomy na FAI</a:t>
            </a:r>
          </a:p>
          <a:p>
            <a:pPr marL="342900" indent="-342900" algn="l"/>
            <a:r>
              <a:rPr lang="cs-CZ" sz="1600" u="sng" dirty="0" smtClean="0">
                <a:solidFill>
                  <a:schemeClr val="tx1"/>
                </a:solidFill>
              </a:rPr>
              <a:t>Doporučené postupy pro NAC</a:t>
            </a:r>
          </a:p>
          <a:p>
            <a:pPr marL="342900" indent="-342900" algn="l">
              <a:buAutoNum type="alphaLcPeriod"/>
            </a:pPr>
            <a:r>
              <a:rPr lang="cs-CZ" sz="1600" dirty="0" smtClean="0">
                <a:solidFill>
                  <a:schemeClr val="tx1"/>
                </a:solidFill>
              </a:rPr>
              <a:t>Vydávání oprávnění OO, jejich školení, sledování změn SŘ</a:t>
            </a:r>
          </a:p>
          <a:p>
            <a:pPr marL="342900" indent="-342900" algn="l">
              <a:buAutoNum type="alphaLcPeriod"/>
            </a:pPr>
            <a:r>
              <a:rPr lang="cs-CZ" sz="1600" dirty="0" smtClean="0">
                <a:solidFill>
                  <a:schemeClr val="tx1"/>
                </a:solidFill>
              </a:rPr>
              <a:t>Aktuální seznamy OO, předávání aktualit o SŘ FAI oficiálním pozorovatelům</a:t>
            </a:r>
          </a:p>
          <a:p>
            <a:pPr marL="342900" indent="-342900" algn="l">
              <a:buAutoNum type="alphaLcPeriod"/>
            </a:pPr>
            <a:r>
              <a:rPr lang="cs-CZ" sz="1600" dirty="0" smtClean="0">
                <a:solidFill>
                  <a:schemeClr val="tx1"/>
                </a:solidFill>
              </a:rPr>
              <a:t>Předběžná kontrola hlášení před schválením – vybrané osoby</a:t>
            </a:r>
          </a:p>
          <a:p>
            <a:pPr marL="342900" indent="-342900" algn="l">
              <a:buAutoNum type="alphaLcPeriod"/>
            </a:pPr>
            <a:r>
              <a:rPr lang="cs-CZ" sz="1600" dirty="0" smtClean="0">
                <a:solidFill>
                  <a:schemeClr val="tx1"/>
                </a:solidFill>
              </a:rPr>
              <a:t>Zajišťování vztahu „organizující“ NAC – „kontrolující“ NAC (pověření pro OO u kontrolujícího NAC)</a:t>
            </a:r>
          </a:p>
          <a:p>
            <a:pPr marL="342900" indent="-342900" algn="l">
              <a:buAutoNum type="alphaLcPeriod"/>
            </a:pPr>
            <a:r>
              <a:rPr lang="cs-CZ" sz="1600" dirty="0" smtClean="0">
                <a:solidFill>
                  <a:schemeClr val="tx1"/>
                </a:solidFill>
              </a:rPr>
              <a:t>Spolupráce obou NAC při použití PR pro výkon</a:t>
            </a:r>
          </a:p>
          <a:p>
            <a:pPr marL="342900" indent="-342900" algn="l"/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hlinkClick r:id="rId2" action="ppaction://hlinkpres?slideindex=1&amp;slidetitle=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7560840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908720"/>
            <a:ext cx="7272808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764704"/>
            <a:ext cx="7200800" cy="5361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SŘ – ANNEX C OBECNĚ		2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600" u="sng" dirty="0" smtClean="0"/>
              <a:t>Povinnosti OO</a:t>
            </a:r>
          </a:p>
          <a:p>
            <a:r>
              <a:rPr lang="cs-CZ" sz="1600" dirty="0" smtClean="0"/>
              <a:t>Ověřit, že pilot skutečně dokončil, co ohlásil (deklaroval)</a:t>
            </a:r>
          </a:p>
          <a:p>
            <a:r>
              <a:rPr lang="cs-CZ" sz="1600" dirty="0" smtClean="0"/>
              <a:t>Potvrdit, že hlášení odpovídá požadavkům SŘ pro Odznak, Diplom, Rekord</a:t>
            </a:r>
          </a:p>
          <a:p>
            <a:pPr>
              <a:buNone/>
            </a:pPr>
            <a:r>
              <a:rPr lang="cs-CZ" sz="1600" dirty="0" smtClean="0"/>
              <a:t>OO musí jednat nezávisle, </a:t>
            </a:r>
            <a:r>
              <a:rPr lang="cs-CZ" sz="1600" dirty="0"/>
              <a:t>n</a:t>
            </a:r>
            <a:r>
              <a:rPr lang="cs-CZ" sz="1600" dirty="0" smtClean="0"/>
              <a:t>esmí mít z činnosti prospěch, musí znát definice Kap.1 SŘ. Musí umět správně vykládat SŘ. Musí umět všímat si detailů a mít schopnost neschválit hlášení, pokud není přesvědčen o jeho správnosti a kompletnosti. Při nejasnostech konzultovat s vyšší autoritou. Standardy FAI jsou pevným základem dosažení výkonu, odmítnuté hlášení je třeba chápat jako varovnou vzdělávací zkušenost pro pilota.</a:t>
            </a:r>
          </a:p>
          <a:p>
            <a:pPr>
              <a:buNone/>
            </a:pPr>
            <a:r>
              <a:rPr lang="cs-CZ" sz="1600" dirty="0" smtClean="0"/>
              <a:t>OO a zpracování hlášení – pokud si je jist, že pravidla FAI jsou naplněna, pak je jeho role schválení výkonu, nikoli odmítnout jej z důvodu opravitelných chyb, které jinak nemohou ovlivnit jeho potvrzení. Platí však pouze pro Stříbrný a Zlatý odznak, příkladem je nesprávný údaj o pilotovi nebo o kluzáku. OO vydá potvrzení o správném údaji, jde-li o evidentní chybu.</a:t>
            </a:r>
          </a:p>
          <a:p>
            <a:pPr>
              <a:buNone/>
            </a:pPr>
            <a:r>
              <a:rPr lang="cs-CZ" sz="1600" u="sng" dirty="0" smtClean="0"/>
              <a:t>Národní rekordy</a:t>
            </a:r>
            <a:r>
              <a:rPr lang="cs-CZ" sz="1600" dirty="0" smtClean="0"/>
              <a:t> -  světový nebo kontinentální rekord musí být nejprve uznán jako národní rekord. Národní rekordy mohou být i jiného druhu.</a:t>
            </a:r>
          </a:p>
          <a:p>
            <a:pPr>
              <a:buNone/>
            </a:pPr>
            <a:r>
              <a:rPr lang="cs-CZ" sz="1600" u="sng" dirty="0" smtClean="0"/>
              <a:t>Měření</a:t>
            </a:r>
            <a:r>
              <a:rPr lang="cs-CZ" sz="1600" dirty="0" smtClean="0"/>
              <a:t> – chyby přesnosti (zařízení), vzdálenost – vyhodnocovací software (WGS84), případně FAI </a:t>
            </a:r>
            <a:r>
              <a:rPr lang="cs-CZ" sz="1600" dirty="0" err="1" smtClean="0"/>
              <a:t>World</a:t>
            </a:r>
            <a:r>
              <a:rPr lang="cs-CZ" sz="1600" dirty="0" smtClean="0"/>
              <a:t> Distance </a:t>
            </a:r>
            <a:r>
              <a:rPr lang="cs-CZ" sz="1600" dirty="0" err="1" smtClean="0"/>
              <a:t>Calculator</a:t>
            </a:r>
            <a:r>
              <a:rPr lang="cs-CZ" sz="1600" dirty="0" smtClean="0"/>
              <a:t> (WGS84), ke stažení na stránkách FAI. Přepočítávací koeficient – zaokrouhlit dolů, nadmořská výška – zaokrouhlit na desítky metrů dolů.</a:t>
            </a:r>
          </a:p>
          <a:p>
            <a:pPr>
              <a:buNone/>
            </a:pPr>
            <a:r>
              <a:rPr lang="cs-CZ" sz="1600" dirty="0" smtClean="0"/>
              <a:t>Odpovědnost za dodržování letových pravidel + technická omezení kluzáku – plná odpovědnost pilota (rekordy v cizině –  příklad - znalost oficiálního západu slunce).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SŘ – ANNEX C  ÚLOHY			3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600" u="sng" dirty="0" smtClean="0"/>
              <a:t>Příprava pilota</a:t>
            </a:r>
            <a:r>
              <a:rPr lang="cs-CZ" sz="1600" dirty="0" smtClean="0"/>
              <a:t> – znalost požadavků SŘ pro uvažovaný výkon</a:t>
            </a:r>
          </a:p>
          <a:p>
            <a:pPr>
              <a:buNone/>
            </a:pPr>
            <a:r>
              <a:rPr lang="cs-CZ" sz="1600" dirty="0" smtClean="0"/>
              <a:t>Stříbrná vzdálenost – </a:t>
            </a:r>
            <a:r>
              <a:rPr lang="cs-CZ" sz="1600" u="sng" dirty="0" smtClean="0"/>
              <a:t>! 50 km od vypnutí a současně 50 km od fixu při vzletu!</a:t>
            </a:r>
          </a:p>
          <a:p>
            <a:pPr>
              <a:buNone/>
            </a:pPr>
            <a:r>
              <a:rPr lang="cs-CZ" sz="1600" dirty="0" smtClean="0"/>
              <a:t>Let na dobu trvání – není podmíněno použitím FR (ani deklarace), let monitorován OO, který potvrdí příslušné časové údaje</a:t>
            </a:r>
          </a:p>
          <a:p>
            <a:pPr>
              <a:buNone/>
            </a:pPr>
            <a:r>
              <a:rPr lang="cs-CZ" sz="1600" dirty="0" smtClean="0"/>
              <a:t>Let na vzdálenost – max. 5 traťových bodů (max.3 OB)</a:t>
            </a:r>
          </a:p>
          <a:p>
            <a:pPr>
              <a:buNone/>
            </a:pPr>
            <a:r>
              <a:rPr lang="cs-CZ" sz="1600" u="sng" dirty="0" smtClean="0"/>
              <a:t>Ztráta výšky</a:t>
            </a:r>
            <a:r>
              <a:rPr lang="cs-CZ" sz="1600" dirty="0" smtClean="0"/>
              <a:t> -  je třeba ověřit, vyhodnocovací software nemusí vždy vyhodnotit správně</a:t>
            </a:r>
          </a:p>
          <a:p>
            <a:pPr>
              <a:buNone/>
            </a:pPr>
            <a:r>
              <a:rPr lang="cs-CZ" sz="1600" u="sng" dirty="0" smtClean="0"/>
              <a:t>Deklarace</a:t>
            </a:r>
            <a:r>
              <a:rPr lang="cs-CZ" sz="1600" dirty="0" smtClean="0"/>
              <a:t> – více FR na palubě – určit a oznámit OO, které budou použity, musí mít stejnou deklaraci!</a:t>
            </a:r>
          </a:p>
          <a:p>
            <a:pPr>
              <a:buNone/>
            </a:pPr>
            <a:r>
              <a:rPr lang="cs-CZ" sz="1600" dirty="0" smtClean="0"/>
              <a:t>Hlášení více výkonů z jednoho letu – </a:t>
            </a:r>
            <a:r>
              <a:rPr lang="cs-CZ" sz="1600" dirty="0" smtClean="0">
                <a:hlinkClick r:id="rId2" action="ppaction://hlinksldjump"/>
              </a:rPr>
              <a:t>viz obrázek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Neproletěné OB u deklarovaného letu – je možné, že let je možné použít na jiný typ výkonu.</a:t>
            </a:r>
          </a:p>
          <a:p>
            <a:pPr>
              <a:buNone/>
            </a:pPr>
            <a:r>
              <a:rPr lang="cs-CZ" sz="1600" dirty="0" smtClean="0"/>
              <a:t>	Příklady: nedodržení deklarovaného pořadí, nesprávně proletěná odletová/příletová páska, korekce  ztráty výšky zneplatní výkon…</a:t>
            </a:r>
          </a:p>
          <a:p>
            <a:pPr>
              <a:buNone/>
            </a:pPr>
            <a:r>
              <a:rPr lang="cs-CZ" sz="1600" dirty="0" smtClean="0"/>
              <a:t>Počet OB – je dáno v tabulce Kapitoly 1 SŘ</a:t>
            </a:r>
          </a:p>
          <a:p>
            <a:pPr>
              <a:buNone/>
            </a:pPr>
            <a:r>
              <a:rPr lang="cs-CZ" sz="1600" u="sng" dirty="0" smtClean="0"/>
              <a:t>Pozorovací oblasti</a:t>
            </a:r>
            <a:r>
              <a:rPr lang="cs-CZ" sz="1600" dirty="0" smtClean="0"/>
              <a:t> – cylindr nebo sektor – lze při vyhodnocení letu aplikovat kombinaci obou (čl.2.12). PO není součástí deklarace, při vyhodnocení je možné použít ten, který vyhovuje.</a:t>
            </a:r>
          </a:p>
          <a:p>
            <a:pPr>
              <a:buNone/>
            </a:pPr>
            <a:r>
              <a:rPr lang="cs-CZ" sz="1600" u="sng" dirty="0" smtClean="0"/>
              <a:t>Rekordy na volnou vzdálenost</a:t>
            </a:r>
            <a:r>
              <a:rPr lang="cs-CZ" sz="1600" dirty="0" smtClean="0"/>
              <a:t> – zadání základních dat (pilot, kluzák), trať určí pilot po letu.  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SŘ – ANNEX C  START A CÍL, LET. ZAPISOVAČE  4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600" u="sng" dirty="0" smtClean="0"/>
              <a:t>Poloha, čas, výška startu</a:t>
            </a:r>
            <a:r>
              <a:rPr lang="cs-CZ" sz="1600" dirty="0" smtClean="0"/>
              <a:t> – vypnutí, zastavení </a:t>
            </a:r>
            <a:r>
              <a:rPr lang="cs-CZ" sz="1600" dirty="0" err="1" smtClean="0"/>
              <a:t>MoP</a:t>
            </a:r>
            <a:r>
              <a:rPr lang="cs-CZ" sz="1600" dirty="0" smtClean="0"/>
              <a:t>, deklarovaný odletový bod/páska</a:t>
            </a:r>
          </a:p>
          <a:p>
            <a:pPr>
              <a:buNone/>
            </a:pPr>
            <a:r>
              <a:rPr lang="cs-CZ" sz="1600" u="sng" dirty="0" smtClean="0"/>
              <a:t>Poloha, čas, výška cíle</a:t>
            </a:r>
            <a:r>
              <a:rPr lang="cs-CZ" sz="1600" dirty="0" smtClean="0"/>
              <a:t> – přistání, nahození </a:t>
            </a:r>
            <a:r>
              <a:rPr lang="cs-CZ" sz="1600" dirty="0" err="1" smtClean="0"/>
              <a:t>MoP</a:t>
            </a:r>
            <a:r>
              <a:rPr lang="cs-CZ" sz="1600" dirty="0" smtClean="0"/>
              <a:t>, průlet cíl.páskou, vybraný fix (lety na vzdálenost)</a:t>
            </a:r>
          </a:p>
          <a:p>
            <a:pPr>
              <a:buNone/>
            </a:pPr>
            <a:r>
              <a:rPr lang="cs-CZ" sz="1600" dirty="0" smtClean="0"/>
              <a:t>Vypnutí – nutnost sestupné zatáčky (pokud není použit </a:t>
            </a:r>
            <a:r>
              <a:rPr lang="cs-CZ" sz="1600" dirty="0" err="1" smtClean="0"/>
              <a:t>MoP</a:t>
            </a:r>
            <a:r>
              <a:rPr lang="cs-CZ" sz="1600" dirty="0" smtClean="0"/>
              <a:t>)</a:t>
            </a:r>
          </a:p>
          <a:p>
            <a:pPr>
              <a:buNone/>
            </a:pPr>
            <a:r>
              <a:rPr lang="cs-CZ" sz="1600" dirty="0" smtClean="0"/>
              <a:t>Průlet odletovou/cílovou páskou – </a:t>
            </a:r>
            <a:r>
              <a:rPr lang="cs-CZ" sz="1600" dirty="0" smtClean="0">
                <a:hlinkClick r:id="rId2" action="ppaction://hlinksldjump"/>
              </a:rPr>
              <a:t>viz obrázek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	Cílový let na vzdálenost nebo  Uzavřená trať (oba body identické) – diamantový cíl (návratová trať, trojúhelník), rekord na trojúhelníku rychlostní, nebo na vzdálenost</a:t>
            </a:r>
          </a:p>
          <a:p>
            <a:pPr>
              <a:buNone/>
            </a:pPr>
            <a:r>
              <a:rPr lang="cs-CZ" sz="1600" dirty="0" smtClean="0"/>
              <a:t>Cílová páska- uvědomí –li si pilot příliš malou výšku, může ještě znovu </a:t>
            </a:r>
            <a:r>
              <a:rPr lang="cs-CZ" sz="1600" dirty="0" err="1" smtClean="0"/>
              <a:t>nastoupat</a:t>
            </a:r>
            <a:r>
              <a:rPr lang="cs-CZ" sz="1600" dirty="0" smtClean="0"/>
              <a:t> a proletět pásku správným směrem ještě jednou a ve větší výšce, aby vyhověl podmínce na ztrátu výšky.</a:t>
            </a:r>
          </a:p>
          <a:p>
            <a:pPr>
              <a:buNone/>
            </a:pPr>
            <a:r>
              <a:rPr lang="cs-CZ" sz="1600" u="sng" dirty="0" smtClean="0"/>
              <a:t>Důkaz o tlakové výšce</a:t>
            </a:r>
            <a:r>
              <a:rPr lang="cs-CZ" sz="1600" dirty="0" smtClean="0"/>
              <a:t> – klíčová informace z FR, udávající průběh výšky, nepřetržitost a dobu letu.</a:t>
            </a:r>
          </a:p>
          <a:p>
            <a:pPr>
              <a:buNone/>
            </a:pPr>
            <a:r>
              <a:rPr lang="cs-CZ" sz="1600" u="sng" dirty="0" smtClean="0"/>
              <a:t>Letové zapisovače</a:t>
            </a:r>
            <a:r>
              <a:rPr lang="cs-CZ" sz="1600" dirty="0" smtClean="0"/>
              <a:t> – vzorkování – SŘ požaduje min 1x za min, běžně 4-5 sec, u OZ 1-2 sec, </a:t>
            </a:r>
            <a:r>
              <a:rPr lang="cs-CZ" sz="1600" dirty="0" err="1" smtClean="0"/>
              <a:t>Annex</a:t>
            </a:r>
            <a:r>
              <a:rPr lang="cs-CZ" sz="1600" dirty="0" smtClean="0"/>
              <a:t> A požaduje 1 sec.</a:t>
            </a:r>
          </a:p>
          <a:p>
            <a:pPr>
              <a:buNone/>
            </a:pPr>
            <a:r>
              <a:rPr lang="cs-CZ" sz="1600" dirty="0" smtClean="0"/>
              <a:t>Záznam A – údaje o FR</a:t>
            </a:r>
          </a:p>
          <a:p>
            <a:pPr>
              <a:buNone/>
            </a:pPr>
            <a:r>
              <a:rPr lang="cs-CZ" sz="1600" dirty="0" smtClean="0"/>
              <a:t>Záznam C – traťové body (deklarované)</a:t>
            </a:r>
          </a:p>
          <a:p>
            <a:pPr>
              <a:buNone/>
            </a:pPr>
            <a:r>
              <a:rPr lang="cs-CZ" sz="1600" dirty="0" smtClean="0"/>
              <a:t>Záznam H – posádka a kluzák</a:t>
            </a:r>
          </a:p>
          <a:p>
            <a:pPr>
              <a:buNone/>
            </a:pPr>
            <a:r>
              <a:rPr lang="cs-CZ" sz="1600" dirty="0" smtClean="0"/>
              <a:t>Záznam B – fixy</a:t>
            </a:r>
          </a:p>
          <a:p>
            <a:pPr>
              <a:buNone/>
            </a:pPr>
            <a:r>
              <a:rPr lang="cs-CZ" sz="1600" dirty="0" smtClean="0"/>
              <a:t>Chybějící fixy polohy – je možné uznat tlakový záznam jako důkaz o nepřetržitosti (pozor u OB!) – </a:t>
            </a:r>
            <a:r>
              <a:rPr lang="cs-CZ" sz="1600" dirty="0" smtClean="0">
                <a:hlinkClick r:id="rId3" action="ppaction://hlinksldjump"/>
              </a:rPr>
              <a:t>viz obrázek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SŘ – ANNEX C  LETOVÉ ZAPISOVAČE		5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/>
              <a:t>Instalace FR v kluzáku</a:t>
            </a:r>
          </a:p>
          <a:p>
            <a:pPr>
              <a:buNone/>
            </a:pPr>
            <a:r>
              <a:rPr lang="cs-CZ" sz="1600" dirty="0" smtClean="0"/>
              <a:t>	Podle typu FR (v dosahu při potřebě ovládání)</a:t>
            </a:r>
          </a:p>
          <a:p>
            <a:pPr>
              <a:buNone/>
            </a:pPr>
            <a:r>
              <a:rPr lang="cs-CZ" sz="1600" dirty="0" smtClean="0"/>
              <a:t>	Konektory a anténa (nepoužívat prodlužovací kabel s konektory)</a:t>
            </a:r>
          </a:p>
          <a:p>
            <a:pPr>
              <a:buNone/>
            </a:pPr>
            <a:r>
              <a:rPr lang="cs-CZ" sz="1600" dirty="0" smtClean="0"/>
              <a:t>	Hlukové čidlo musí mít možnost zaznamenat hluk zdroje pohonu </a:t>
            </a:r>
            <a:r>
              <a:rPr lang="cs-CZ" sz="1600" dirty="0" err="1" smtClean="0"/>
              <a:t>MoP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Správné zadání údajů (pilot, kluzák, deklarace trati, nastavení pozorovacích oblastí)</a:t>
            </a:r>
          </a:p>
          <a:p>
            <a:pPr>
              <a:buNone/>
            </a:pPr>
            <a:r>
              <a:rPr lang="cs-CZ" sz="1600" dirty="0" smtClean="0"/>
              <a:t>Zachovat prvotní stažené soubory u OO, (</a:t>
            </a:r>
            <a:r>
              <a:rPr lang="cs-CZ" sz="1600" dirty="0" err="1" smtClean="0"/>
              <a:t>igc</a:t>
            </a:r>
            <a:r>
              <a:rPr lang="cs-CZ" sz="1600" dirty="0" smtClean="0"/>
              <a:t> i binární, pokud je vytvořen ve FR) pro zpracování pro rekord nebo odznak. Název souboru – RMD, kód FR, pořad. číslo letu toho dne zachovat</a:t>
            </a:r>
          </a:p>
          <a:p>
            <a:pPr>
              <a:buNone/>
            </a:pPr>
            <a:r>
              <a:rPr lang="cs-CZ" sz="1600" u="sng" dirty="0" smtClean="0"/>
              <a:t>Analýza dat</a:t>
            </a:r>
          </a:p>
          <a:p>
            <a:pPr>
              <a:buNone/>
            </a:pPr>
            <a:r>
              <a:rPr lang="cs-CZ" sz="1600" dirty="0" smtClean="0"/>
              <a:t>Validační software – např. adresář IGCDLL (IGCSHELL) – ke stažení na stránkách FAI</a:t>
            </a:r>
          </a:p>
          <a:p>
            <a:pPr>
              <a:buNone/>
            </a:pPr>
            <a:r>
              <a:rPr lang="cs-CZ" sz="1600" u="sng" dirty="0" smtClean="0"/>
              <a:t>Základní ověření: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1600" dirty="0" smtClean="0"/>
              <a:t>Vypnutí (nebo zastavení </a:t>
            </a:r>
            <a:r>
              <a:rPr lang="cs-CZ" sz="1600" dirty="0" err="1" smtClean="0"/>
              <a:t>MoP</a:t>
            </a:r>
            <a:r>
              <a:rPr lang="cs-CZ" sz="1600" dirty="0" smtClean="0"/>
              <a:t>) – čas, výška, poloha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1600" dirty="0" smtClean="0"/>
              <a:t>Narušení prostorů, pokud nastalo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1600" dirty="0" smtClean="0"/>
              <a:t>Ztráta výšky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1600" dirty="0" smtClean="0"/>
              <a:t>Dosažení OB (přímá spojnice mezi dvěma po sobě následujícími fixy)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1600" dirty="0" smtClean="0"/>
              <a:t>Podobnost tlakové a GPS výšky</a:t>
            </a:r>
          </a:p>
          <a:p>
            <a:pPr>
              <a:buNone/>
            </a:pPr>
            <a:r>
              <a:rPr lang="cs-CZ" sz="1600" dirty="0" smtClean="0"/>
              <a:t>PODROBNÉ INFORMACE O ZAPISOVAČÍCH A PRÁCI S NIMI  </a:t>
            </a:r>
            <a:r>
              <a:rPr lang="cs-CZ" sz="1600" smtClean="0"/>
              <a:t>následující přednáška</a:t>
            </a:r>
            <a:endParaRPr lang="cs-CZ" sz="1600" dirty="0" smtClean="0"/>
          </a:p>
          <a:p>
            <a:pPr>
              <a:buNone/>
            </a:pP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SŘ – ANNEX C  LETOVÉ ZAPISOVAČE		6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3800" b="1" dirty="0" smtClean="0"/>
              <a:t> Letové zapisovače (FR) </a:t>
            </a:r>
            <a:r>
              <a:rPr lang="cs-CZ" sz="3800" dirty="0" smtClean="0"/>
              <a:t>    Podstata a technologie systému GPS – viz Doplněk 5. Podrobně viz Dodatek B SŘ</a:t>
            </a:r>
          </a:p>
          <a:p>
            <a:pPr marL="514350" indent="-514350">
              <a:buNone/>
            </a:pPr>
            <a:r>
              <a:rPr lang="cs-CZ" sz="3800" i="1" dirty="0" smtClean="0"/>
              <a:t>a.  Soubor IGC s letovými údaji</a:t>
            </a:r>
            <a:r>
              <a:rPr lang="cs-CZ" sz="3800" dirty="0" smtClean="0"/>
              <a:t>     Data jsou v souboru s příponou “.</a:t>
            </a:r>
            <a:r>
              <a:rPr lang="cs-CZ" sz="3800" dirty="0" err="1" smtClean="0"/>
              <a:t>igc</a:t>
            </a:r>
            <a:r>
              <a:rPr lang="cs-CZ" sz="3800" dirty="0" smtClean="0"/>
              <a:t>”. </a:t>
            </a:r>
          </a:p>
          <a:p>
            <a:pPr>
              <a:buNone/>
            </a:pPr>
            <a:r>
              <a:rPr lang="cs-CZ" sz="3800" i="1" dirty="0" err="1" smtClean="0"/>
              <a:t>b</a:t>
            </a:r>
            <a:r>
              <a:rPr lang="cs-CZ" sz="3800" i="1" dirty="0" smtClean="0"/>
              <a:t>.  Stahování</a:t>
            </a:r>
            <a:r>
              <a:rPr lang="cs-CZ" sz="3800" dirty="0" smtClean="0"/>
              <a:t> 	Přenos dat do počítače nebo u některých FR přímo na paměťové zařízení – </a:t>
            </a:r>
            <a:r>
              <a:rPr lang="cs-CZ" sz="3800" dirty="0" err="1" smtClean="0"/>
              <a:t>flash</a:t>
            </a:r>
            <a:r>
              <a:rPr lang="cs-CZ" sz="3800" dirty="0" smtClean="0"/>
              <a:t> paměť nebo kartu.  Pro stahování do počítače by měl být použit soubor výrobce FR IGC-XXX.DLL spolu s programem IGC </a:t>
            </a:r>
            <a:r>
              <a:rPr lang="cs-CZ" sz="3800" dirty="0" err="1" smtClean="0"/>
              <a:t>Shell</a:t>
            </a:r>
            <a:r>
              <a:rPr lang="cs-CZ" sz="3800" dirty="0" smtClean="0"/>
              <a:t> (XXX je 3písmenný kód výrobce  FR). Volně dostupné a k dispozici na webové stránce IGC GFAC a i jednoduché programy výrobců pro starší zapisovače, které nemají soubor DLL. Soubor  .</a:t>
            </a:r>
            <a:r>
              <a:rPr lang="cs-CZ" sz="3800" dirty="0" err="1" smtClean="0"/>
              <a:t>igc</a:t>
            </a:r>
            <a:r>
              <a:rPr lang="cs-CZ" sz="3800" dirty="0" smtClean="0"/>
              <a:t> používá ASCII kód – lze otevřít textovým editorem, třeba pro kontrolu vstupních údajů deklarace.</a:t>
            </a:r>
          </a:p>
          <a:p>
            <a:pPr marL="514350" indent="-514350">
              <a:buNone/>
            </a:pPr>
            <a:r>
              <a:rPr lang="cs-CZ" sz="3800" i="1" dirty="0" err="1" smtClean="0"/>
              <a:t>c</a:t>
            </a:r>
            <a:r>
              <a:rPr lang="cs-CZ" sz="3800" i="1" dirty="0" smtClean="0"/>
              <a:t>.   Validace souborů  .</a:t>
            </a:r>
            <a:r>
              <a:rPr lang="cs-CZ" sz="3800" i="1" dirty="0" err="1" smtClean="0"/>
              <a:t>igc</a:t>
            </a:r>
            <a:r>
              <a:rPr lang="cs-CZ" sz="3800" dirty="0" smtClean="0"/>
              <a:t>	 ověřuje se integrita souborů  .</a:t>
            </a:r>
            <a:r>
              <a:rPr lang="cs-CZ" sz="3800" dirty="0" err="1" smtClean="0"/>
              <a:t>igc</a:t>
            </a:r>
            <a:r>
              <a:rPr lang="cs-CZ" sz="3800" dirty="0" smtClean="0"/>
              <a:t>.  pomocí funkce </a:t>
            </a:r>
            <a:r>
              <a:rPr lang="cs-CZ" sz="3800" dirty="0" err="1" smtClean="0"/>
              <a:t>Vali</a:t>
            </a:r>
            <a:r>
              <a:rPr lang="cs-CZ" sz="3800" dirty="0" smtClean="0"/>
              <a:t> programu IGC </a:t>
            </a:r>
            <a:r>
              <a:rPr lang="cs-CZ" sz="3800" dirty="0" err="1" smtClean="0"/>
              <a:t>Shell</a:t>
            </a:r>
            <a:r>
              <a:rPr lang="cs-CZ" sz="3800" dirty="0" smtClean="0"/>
              <a:t>, který je dostupný na webové stránce GFAC </a:t>
            </a:r>
          </a:p>
          <a:p>
            <a:pPr marL="514350" indent="-514350">
              <a:buNone/>
            </a:pPr>
            <a:r>
              <a:rPr lang="cs-CZ" dirty="0" smtClean="0"/>
              <a:t>Příklad  B </a:t>
            </a:r>
            <a:r>
              <a:rPr lang="cs-CZ" dirty="0" err="1" smtClean="0"/>
              <a:t>recordů</a:t>
            </a:r>
            <a:r>
              <a:rPr lang="cs-CZ" dirty="0" smtClean="0"/>
              <a:t> (základní údaje),  mezery byly přidány pro přehlednost</a:t>
            </a:r>
          </a:p>
          <a:p>
            <a:pPr>
              <a:buNone/>
            </a:pPr>
            <a:r>
              <a:rPr lang="cs-CZ" b="1" dirty="0" smtClean="0"/>
              <a:t>ČAS	           ZEM. ŠÍŘKA     ZEM.DÉLKA      P Alt      GPS Alt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B205248     49 39 410N   114 01 107W   A02743    02780    ….	</a:t>
            </a:r>
          </a:p>
          <a:p>
            <a:pPr>
              <a:buNone/>
            </a:pPr>
            <a:r>
              <a:rPr lang="cs-CZ" dirty="0" smtClean="0"/>
              <a:t>B205259     49 39 489N	  114 01 114W   A02778    02820    …. </a:t>
            </a:r>
          </a:p>
          <a:p>
            <a:pPr>
              <a:buNone/>
            </a:pPr>
            <a:r>
              <a:rPr lang="cs-CZ" dirty="0" smtClean="0"/>
              <a:t>B205311     49 39 481N	  114 01 064W   A02743    02780    ….	</a:t>
            </a:r>
          </a:p>
          <a:p>
            <a:pPr>
              <a:buNone/>
            </a:pPr>
            <a:r>
              <a:rPr lang="cs-CZ" dirty="0" smtClean="0"/>
              <a:t>Písmeno „A“ v P Alt je platnost fixu GPS Je-li tam „V“, znamená to, že údaj GPS     není validní.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SŘ – ANNEX C  </a:t>
            </a:r>
            <a:r>
              <a:rPr lang="cs-CZ" sz="3200" dirty="0" smtClean="0"/>
              <a:t>MOTOROVÉ KLUZÁKY</a:t>
            </a:r>
            <a:r>
              <a:rPr lang="cs-CZ" sz="3200" dirty="0" smtClean="0"/>
              <a:t>		</a:t>
            </a:r>
            <a:r>
              <a:rPr lang="cs-CZ" sz="3200" dirty="0" smtClean="0"/>
              <a:t>7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ENL (</a:t>
            </a:r>
            <a:r>
              <a:rPr lang="cs-CZ" dirty="0" err="1" smtClean="0"/>
              <a:t>Engine</a:t>
            </a:r>
            <a:r>
              <a:rPr lang="cs-CZ" dirty="0" smtClean="0"/>
              <a:t> </a:t>
            </a:r>
            <a:r>
              <a:rPr lang="cs-CZ" dirty="0" err="1" smtClean="0"/>
              <a:t>Noise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) – úroveň hluku motoru </a:t>
            </a:r>
          </a:p>
          <a:p>
            <a:pPr>
              <a:buNone/>
            </a:pPr>
            <a:r>
              <a:rPr lang="cs-CZ" dirty="0" smtClean="0"/>
              <a:t>	měření zpravidla zajištěno hlukovým čidlem </a:t>
            </a:r>
            <a:r>
              <a:rPr lang="cs-CZ" dirty="0" err="1" smtClean="0"/>
              <a:t>loggeru</a:t>
            </a:r>
            <a:r>
              <a:rPr lang="cs-CZ" dirty="0" smtClean="0"/>
              <a:t>. Záleží na jeho umístění v kabině, aby podával jednoznačné údaje o chodu motoru.</a:t>
            </a:r>
          </a:p>
          <a:p>
            <a:pPr>
              <a:buNone/>
            </a:pPr>
            <a:r>
              <a:rPr lang="cs-CZ" dirty="0" smtClean="0"/>
              <a:t>V hlavičce </a:t>
            </a:r>
            <a:r>
              <a:rPr lang="cs-CZ" dirty="0" err="1" smtClean="0"/>
              <a:t>igc</a:t>
            </a:r>
            <a:r>
              <a:rPr lang="cs-CZ" dirty="0" smtClean="0"/>
              <a:t> souboru je informace ENL a označení čidla.</a:t>
            </a:r>
          </a:p>
          <a:p>
            <a:pPr>
              <a:buNone/>
            </a:pPr>
            <a:r>
              <a:rPr lang="cs-CZ" dirty="0" smtClean="0"/>
              <a:t>Údaj je součástí záznamu fixu a má hodnoty od 000 do 999. původně řešeno pro pístové motory (NF 100-200Hz). Elektromotory umístěné vpředu zpravidla vytváří dostatečný hluk (vrtule). Turbíny vytvářejí VF hluk, je vhodné použít vnější čidlo s citlivostí v rozsahu 2-5 kHz. Obecně existují čidla snímající zvuk, průtok paliva, průtok elektrického proudu </a:t>
            </a:r>
          </a:p>
          <a:p>
            <a:pPr>
              <a:buNone/>
            </a:pPr>
            <a:r>
              <a:rPr lang="cs-CZ" dirty="0" smtClean="0"/>
              <a:t>Vždy musí být zajištěn jednoznačný rozdíl mezi stavem „motor v tahu“ a „motor vypnutý“, aby OO mohl vyloučit pochyby o zapnutém motoru během plachtařského výkonu.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SŘ – ANNEX C  MOTOROVÉ KLUZÁKY		</a:t>
            </a:r>
            <a:r>
              <a:rPr lang="cs-CZ" sz="3200" dirty="0" smtClean="0"/>
              <a:t>8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Typické hodnoty hluku v kabině:</a:t>
            </a:r>
          </a:p>
          <a:p>
            <a:pPr>
              <a:buNone/>
            </a:pPr>
            <a:r>
              <a:rPr lang="cs-CZ" dirty="0" smtClean="0"/>
              <a:t>Pístové motory v tahu 700 (čtyřtaktní), 900 a více (dvoutaktní)</a:t>
            </a:r>
          </a:p>
          <a:p>
            <a:pPr>
              <a:buNone/>
            </a:pPr>
            <a:r>
              <a:rPr lang="cs-CZ" dirty="0" smtClean="0"/>
              <a:t>ENL – motor vypnutý vzlet N 300, vzlet A 200, normální klouzavý let 100, vysoká rychlost až 250, zvýšený hluk v kabině (otevřené větrání, slet ve skluzu), při přistání 200 i více, při dosednutí i 600 (pouze krátké špičky).</a:t>
            </a:r>
          </a:p>
          <a:p>
            <a:pPr>
              <a:buNone/>
            </a:pPr>
            <a:r>
              <a:rPr lang="cs-CZ" dirty="0" smtClean="0"/>
              <a:t>Je vhodné při vyhodnocení porovnat současně údaje tlakové výšky, hodnoty ENL a hodnoty rychlosti, aby bylo možné správně posoudit stav chodu motoru.</a:t>
            </a:r>
          </a:p>
          <a:p>
            <a:pPr>
              <a:buNone/>
            </a:pPr>
            <a:r>
              <a:rPr lang="cs-CZ" dirty="0" smtClean="0"/>
              <a:t>Nastavení správných hodnot je </a:t>
            </a:r>
            <a:r>
              <a:rPr lang="cs-CZ" smtClean="0"/>
              <a:t>záležitostí pilota.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Motor v tahu by neměl mít hodnoty nižší než 700, během plachtařského letu ne více než 400 (zpravidla mnohem méně).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hlinkClick r:id="rId2" action="ppaction://hlinkpres?slideindex=1&amp;slidetitle=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548680"/>
            <a:ext cx="7128792" cy="5577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</TotalTime>
  <Words>796</Words>
  <Application>Microsoft Office PowerPoint</Application>
  <PresentationFormat>Předvádění na obrazovce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SŘ – ANNEX C OBECNĚ  1</vt:lpstr>
      <vt:lpstr>SŘ – ANNEX C OBECNĚ  2</vt:lpstr>
      <vt:lpstr>SŘ – ANNEX C  ÚLOHY   3</vt:lpstr>
      <vt:lpstr>SŘ – ANNEX C  START A CÍL, LET. ZAPISOVAČE  4</vt:lpstr>
      <vt:lpstr>SŘ – ANNEX C  LETOVÉ ZAPISOVAČE  5</vt:lpstr>
      <vt:lpstr>SŘ – ANNEX C  LETOVÉ ZAPISOVAČE  6</vt:lpstr>
      <vt:lpstr>SŘ – ANNEX C  MOTOROVÉ KLUZÁKY  7</vt:lpstr>
      <vt:lpstr>SŘ – ANNEX C  MOTOROVÉ KLUZÁKY  8</vt:lpstr>
      <vt:lpstr>Snímek 9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SŘ – ANNEX C OBECNĚ</dc:title>
  <dc:creator>User</dc:creator>
  <cp:lastModifiedBy>user</cp:lastModifiedBy>
  <cp:revision>71</cp:revision>
  <dcterms:created xsi:type="dcterms:W3CDTF">2017-11-01T16:58:07Z</dcterms:created>
  <dcterms:modified xsi:type="dcterms:W3CDTF">2022-01-28T14:01:49Z</dcterms:modified>
</cp:coreProperties>
</file>