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83" r:id="rId3"/>
    <p:sldId id="257" r:id="rId4"/>
    <p:sldId id="258" r:id="rId5"/>
    <p:sldId id="259" r:id="rId6"/>
    <p:sldId id="260" r:id="rId7"/>
    <p:sldId id="262" r:id="rId8"/>
    <p:sldId id="263" r:id="rId9"/>
    <p:sldId id="273" r:id="rId10"/>
    <p:sldId id="274" r:id="rId11"/>
    <p:sldId id="275" r:id="rId12"/>
    <p:sldId id="276" r:id="rId13"/>
    <p:sldId id="264" r:id="rId14"/>
    <p:sldId id="265" r:id="rId15"/>
    <p:sldId id="266" r:id="rId16"/>
    <p:sldId id="267" r:id="rId17"/>
    <p:sldId id="278" r:id="rId18"/>
    <p:sldId id="279" r:id="rId19"/>
    <p:sldId id="280" r:id="rId20"/>
    <p:sldId id="281" r:id="rId21"/>
    <p:sldId id="282" r:id="rId22"/>
    <p:sldId id="285" r:id="rId23"/>
    <p:sldId id="286" r:id="rId24"/>
    <p:sldId id="268" r:id="rId25"/>
    <p:sldId id="269" r:id="rId26"/>
    <p:sldId id="284" r:id="rId2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75593" autoAdjust="0"/>
  </p:normalViewPr>
  <p:slideViewPr>
    <p:cSldViewPr>
      <p:cViewPr>
        <p:scale>
          <a:sx n="80" d="100"/>
          <a:sy n="80" d="100"/>
        </p:scale>
        <p:origin x="-864"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D62222-5F24-4136-B6C6-011E3CC92EA6}" type="datetimeFigureOut">
              <a:rPr lang="cs-CZ" smtClean="0"/>
              <a:pPr/>
              <a:t>05.01.2022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419C41-D6CA-4C23-B717-7C16D155AB3F}"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17419C41-D6CA-4C23-B717-7C16D155AB3F}" type="slidenum">
              <a:rPr lang="cs-CZ" smtClean="0"/>
              <a:pPr/>
              <a:t>4</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FB34B360-C94B-4C36-8CDE-2A5BD11B0DBC}" type="datetimeFigureOut">
              <a:rPr lang="cs-CZ" smtClean="0"/>
              <a:pPr/>
              <a:t>05.01.2022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817005E-82E4-47A9-ADFF-8788F1B1126B}"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B34B360-C94B-4C36-8CDE-2A5BD11B0DBC}" type="datetimeFigureOut">
              <a:rPr lang="cs-CZ" smtClean="0"/>
              <a:pPr/>
              <a:t>05.01.2022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817005E-82E4-47A9-ADFF-8788F1B1126B}"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B34B360-C94B-4C36-8CDE-2A5BD11B0DBC}" type="datetimeFigureOut">
              <a:rPr lang="cs-CZ" smtClean="0"/>
              <a:pPr/>
              <a:t>05.01.2022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817005E-82E4-47A9-ADFF-8788F1B1126B}"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B34B360-C94B-4C36-8CDE-2A5BD11B0DBC}" type="datetimeFigureOut">
              <a:rPr lang="cs-CZ" smtClean="0"/>
              <a:pPr/>
              <a:t>05.01.2022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817005E-82E4-47A9-ADFF-8788F1B1126B}"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FB34B360-C94B-4C36-8CDE-2A5BD11B0DBC}" type="datetimeFigureOut">
              <a:rPr lang="cs-CZ" smtClean="0"/>
              <a:pPr/>
              <a:t>05.01.2022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817005E-82E4-47A9-ADFF-8788F1B1126B}"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B34B360-C94B-4C36-8CDE-2A5BD11B0DBC}" type="datetimeFigureOut">
              <a:rPr lang="cs-CZ" smtClean="0"/>
              <a:pPr/>
              <a:t>05.01.2022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817005E-82E4-47A9-ADFF-8788F1B1126B}"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FB34B360-C94B-4C36-8CDE-2A5BD11B0DBC}" type="datetimeFigureOut">
              <a:rPr lang="cs-CZ" smtClean="0"/>
              <a:pPr/>
              <a:t>05.01.2022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817005E-82E4-47A9-ADFF-8788F1B1126B}"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FB34B360-C94B-4C36-8CDE-2A5BD11B0DBC}" type="datetimeFigureOut">
              <a:rPr lang="cs-CZ" smtClean="0"/>
              <a:pPr/>
              <a:t>05.01.2022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817005E-82E4-47A9-ADFF-8788F1B1126B}"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B34B360-C94B-4C36-8CDE-2A5BD11B0DBC}" type="datetimeFigureOut">
              <a:rPr lang="cs-CZ" smtClean="0"/>
              <a:pPr/>
              <a:t>05.01.2022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817005E-82E4-47A9-ADFF-8788F1B1126B}"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FB34B360-C94B-4C36-8CDE-2A5BD11B0DBC}" type="datetimeFigureOut">
              <a:rPr lang="cs-CZ" smtClean="0"/>
              <a:pPr/>
              <a:t>05.01.2022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817005E-82E4-47A9-ADFF-8788F1B1126B}"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FB34B360-C94B-4C36-8CDE-2A5BD11B0DBC}" type="datetimeFigureOut">
              <a:rPr lang="cs-CZ" smtClean="0"/>
              <a:pPr/>
              <a:t>05.01.2022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817005E-82E4-47A9-ADFF-8788F1B1126B}"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34B360-C94B-4C36-8CDE-2A5BD11B0DBC}" type="datetimeFigureOut">
              <a:rPr lang="cs-CZ" smtClean="0"/>
              <a:pPr/>
              <a:t>05.01.2022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17005E-82E4-47A9-ADFF-8788F1B1126B}"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fai.org/igc-documment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members@fai.or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2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404664"/>
            <a:ext cx="7772400" cy="1008113"/>
          </a:xfrm>
        </p:spPr>
        <p:txBody>
          <a:bodyPr>
            <a:normAutofit/>
          </a:bodyPr>
          <a:lstStyle/>
          <a:p>
            <a:r>
              <a:rPr lang="cs-CZ" sz="3200" dirty="0" smtClean="0"/>
              <a:t>SŘ díl 3 - D a DM platný od 1.10.2021</a:t>
            </a:r>
            <a:endParaRPr lang="cs-CZ" sz="3200" dirty="0"/>
          </a:p>
        </p:txBody>
      </p:sp>
      <p:sp>
        <p:nvSpPr>
          <p:cNvPr id="3" name="Podnadpis 2"/>
          <p:cNvSpPr>
            <a:spLocks noGrp="1"/>
          </p:cNvSpPr>
          <p:nvPr>
            <p:ph type="subTitle" idx="1"/>
          </p:nvPr>
        </p:nvSpPr>
        <p:spPr>
          <a:xfrm>
            <a:off x="611560" y="1700808"/>
            <a:ext cx="7848872" cy="4968552"/>
          </a:xfrm>
        </p:spPr>
        <p:txBody>
          <a:bodyPr>
            <a:noAutofit/>
          </a:bodyPr>
          <a:lstStyle/>
          <a:p>
            <a:pPr algn="l"/>
            <a:r>
              <a:rPr lang="cs-CZ" sz="1600" dirty="0" smtClean="0">
                <a:solidFill>
                  <a:schemeClr val="tx1"/>
                </a:solidFill>
              </a:rPr>
              <a:t>SŘ –Díl 3</a:t>
            </a:r>
          </a:p>
          <a:p>
            <a:pPr algn="l"/>
            <a:r>
              <a:rPr lang="cs-CZ" sz="1600" dirty="0" smtClean="0">
                <a:solidFill>
                  <a:schemeClr val="tx1"/>
                </a:solidFill>
              </a:rPr>
              <a:t>je nedílnou součástí SŘ FAI specifikující celosvětově jednotné požadavky pro plnění podmínek     plachtařských odznaků, Diplomů FAI a rekordů v bezmotorovém létání. Obecná pojednání a pravidla jsou obsažena ve Všeobecném dílu SŘ FAI.</a:t>
            </a:r>
          </a:p>
          <a:p>
            <a:pPr algn="l"/>
            <a:r>
              <a:rPr lang="cs-CZ" sz="1600" dirty="0" smtClean="0">
                <a:solidFill>
                  <a:schemeClr val="tx1"/>
                </a:solidFill>
              </a:rPr>
              <a:t>K Dílu 3 existuje:</a:t>
            </a:r>
          </a:p>
          <a:p>
            <a:pPr algn="l"/>
            <a:r>
              <a:rPr lang="cs-CZ" sz="1600" dirty="0" smtClean="0">
                <a:solidFill>
                  <a:schemeClr val="tx1"/>
                </a:solidFill>
              </a:rPr>
              <a:t>   Dodatek A – pro světové a další plachtařské soutěže </a:t>
            </a:r>
          </a:p>
          <a:p>
            <a:pPr algn="l"/>
            <a:r>
              <a:rPr lang="cs-CZ" sz="1600" dirty="0" smtClean="0">
                <a:solidFill>
                  <a:schemeClr val="tx1"/>
                </a:solidFill>
              </a:rPr>
              <a:t>   Dodatek B – požadavky na zařízení pro kontrolu letů – FR</a:t>
            </a:r>
          </a:p>
          <a:p>
            <a:pPr algn="l"/>
            <a:r>
              <a:rPr lang="cs-CZ" sz="1600" dirty="0" smtClean="0">
                <a:solidFill>
                  <a:schemeClr val="tx1"/>
                </a:solidFill>
              </a:rPr>
              <a:t>   Dodatek C – původce pro Oficiální pozorovatele a piloty pro lepší porozumění Dílu 3 	  	      popisující postupy, metody a výpočty. Nemá charakter předpisu.</a:t>
            </a:r>
          </a:p>
          <a:p>
            <a:pPr algn="l"/>
            <a:r>
              <a:rPr lang="cs-CZ" sz="1600" dirty="0" smtClean="0">
                <a:solidFill>
                  <a:schemeClr val="tx1"/>
                </a:solidFill>
              </a:rPr>
              <a:t>   Dodatek D – pravidla pro tvorbu světového žebříčku pilotů účastnících se soutěží pod 	   	      patronací IGC</a:t>
            </a:r>
          </a:p>
          <a:p>
            <a:pPr algn="l"/>
            <a:r>
              <a:rPr lang="cs-CZ" sz="1600" dirty="0" smtClean="0">
                <a:solidFill>
                  <a:schemeClr val="tx1"/>
                </a:solidFill>
              </a:rPr>
              <a:t>Dále se k Dodatku A vydávají:</a:t>
            </a:r>
          </a:p>
          <a:p>
            <a:pPr algn="l"/>
            <a:r>
              <a:rPr lang="cs-CZ" sz="1600" dirty="0" smtClean="0">
                <a:solidFill>
                  <a:schemeClr val="tx1"/>
                </a:solidFill>
              </a:rPr>
              <a:t>   Postupy IGC pro třídy s koeficienty - </a:t>
            </a:r>
            <a:r>
              <a:rPr lang="cs-CZ" sz="1600" dirty="0" err="1" smtClean="0">
                <a:solidFill>
                  <a:schemeClr val="tx1"/>
                </a:solidFill>
              </a:rPr>
              <a:t>koeficienty</a:t>
            </a:r>
            <a:r>
              <a:rPr lang="cs-CZ" sz="1600" dirty="0" smtClean="0">
                <a:solidFill>
                  <a:schemeClr val="tx1"/>
                </a:solidFill>
              </a:rPr>
              <a:t> pro třídu </a:t>
            </a:r>
            <a:r>
              <a:rPr lang="cs-CZ" sz="1600" dirty="0" err="1" smtClean="0">
                <a:solidFill>
                  <a:schemeClr val="tx1"/>
                </a:solidFill>
              </a:rPr>
              <a:t>Club</a:t>
            </a:r>
            <a:r>
              <a:rPr lang="cs-CZ" sz="1600" dirty="0" smtClean="0">
                <a:solidFill>
                  <a:schemeClr val="tx1"/>
                </a:solidFill>
              </a:rPr>
              <a:t> a pro vícemístné kluzáky 		s rozpětím 20m</a:t>
            </a:r>
          </a:p>
          <a:p>
            <a:pPr algn="l"/>
            <a:r>
              <a:rPr lang="cs-CZ" sz="1600" dirty="0" smtClean="0">
                <a:solidFill>
                  <a:schemeClr val="tx1"/>
                </a:solidFill>
              </a:rPr>
              <a:t>   Alternativní bodovací systém</a:t>
            </a:r>
          </a:p>
          <a:p>
            <a:pPr algn="l"/>
            <a:r>
              <a:rPr lang="cs-CZ" sz="1600" dirty="0" smtClean="0">
                <a:solidFill>
                  <a:schemeClr val="tx1"/>
                </a:solidFill>
              </a:rPr>
              <a:t>A dále   Pravidla pro SGP – postupy pro Grand </a:t>
            </a:r>
            <a:r>
              <a:rPr lang="cs-CZ" sz="1600" dirty="0" err="1" smtClean="0">
                <a:solidFill>
                  <a:schemeClr val="tx1"/>
                </a:solidFill>
              </a:rPr>
              <a:t>Prix</a:t>
            </a:r>
            <a:r>
              <a:rPr lang="cs-CZ" sz="1600" dirty="0" smtClean="0">
                <a:solidFill>
                  <a:schemeClr val="tx1"/>
                </a:solidFill>
              </a:rPr>
              <a:t> na kluzácích</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smtClean="0"/>
              <a:t>SŘ pro D a DM -  odznaky</a:t>
            </a:r>
          </a:p>
        </p:txBody>
      </p:sp>
      <p:sp>
        <p:nvSpPr>
          <p:cNvPr id="3" name="Zástupný symbol pro obsah 2"/>
          <p:cNvSpPr>
            <a:spLocks noGrp="1"/>
          </p:cNvSpPr>
          <p:nvPr>
            <p:ph idx="1"/>
          </p:nvPr>
        </p:nvSpPr>
        <p:spPr/>
        <p:txBody>
          <a:bodyPr>
            <a:normAutofit/>
          </a:bodyPr>
          <a:lstStyle/>
          <a:p>
            <a:pPr>
              <a:buNone/>
            </a:pPr>
            <a:r>
              <a:rPr lang="cs-CZ" sz="1600" b="1" dirty="0" smtClean="0"/>
              <a:t>Obsah deklarace</a:t>
            </a:r>
          </a:p>
          <a:p>
            <a:pPr>
              <a:buNone/>
            </a:pPr>
            <a:r>
              <a:rPr lang="cs-CZ" sz="1600" b="1" i="1" dirty="0" smtClean="0"/>
              <a:t>DEKLARACE</a:t>
            </a:r>
            <a:r>
              <a:rPr lang="cs-CZ" sz="1600" b="1" dirty="0" smtClean="0"/>
              <a:t> </a:t>
            </a:r>
            <a:r>
              <a:rPr lang="cs-CZ" sz="1600" dirty="0" smtClean="0"/>
              <a:t>    1.1.4	Před letem provedený záznam jména (jmen) pilota, ID kluzáku a souřadnice 		TRAŤOVÝCH BODŮ, které jsou požadovány pro příslušný plachtařský výkon.</a:t>
            </a:r>
          </a:p>
          <a:p>
            <a:pPr>
              <a:buNone/>
            </a:pPr>
            <a:r>
              <a:rPr lang="cs-CZ" sz="1600" b="1" i="1" dirty="0" smtClean="0"/>
              <a:t>ID KLUZÁKU</a:t>
            </a:r>
            <a:r>
              <a:rPr lang="cs-CZ" sz="1600" dirty="0" smtClean="0"/>
              <a:t>     1.1.3 	Státem přidělená registrační značka kluzáku nebo soutěžní ID určený NAC, 		který jednoznačně identifikuje kluzák ve hlášení na odznak nebo rekord. </a:t>
            </a:r>
            <a:endParaRPr lang="cs-CZ" sz="1600" b="1" dirty="0" smtClean="0"/>
          </a:p>
          <a:p>
            <a:pPr>
              <a:buNone/>
            </a:pPr>
            <a:r>
              <a:rPr lang="cs-CZ" sz="1600" b="1" dirty="0" smtClean="0"/>
              <a:t>POŽADAVKY NA LETOVÉ DŮKAZY </a:t>
            </a:r>
            <a:endParaRPr lang="cs-CZ" sz="1600" dirty="0" smtClean="0"/>
          </a:p>
          <a:p>
            <a:pPr>
              <a:buNone/>
            </a:pPr>
            <a:r>
              <a:rPr lang="cs-CZ" sz="1600" dirty="0" smtClean="0"/>
              <a:t>a. 	U hlášení převýšení, Stříbrné/Zlaté délky trvání a u Stříbrné/Zlaté vzdálenosti může být jeden  .</a:t>
            </a:r>
            <a:r>
              <a:rPr lang="cs-CZ" sz="1600" dirty="0" err="1" smtClean="0"/>
              <a:t>igc</a:t>
            </a:r>
            <a:r>
              <a:rPr lang="cs-CZ" sz="1600" dirty="0" smtClean="0"/>
              <a:t> záznam ze schváleného zařízení vybrán pro analýzu a doplněn souborem z jiného zařízení, pokud se vyskytují značné výpadky záznamu. Jestliže byly použity pro let jak FR tak PR, soubory z FR misí být použity přednostně. </a:t>
            </a:r>
          </a:p>
          <a:p>
            <a:pPr>
              <a:buNone/>
            </a:pPr>
            <a:r>
              <a:rPr lang="cs-CZ" sz="1600" dirty="0" err="1" smtClean="0"/>
              <a:t>b</a:t>
            </a:r>
            <a:r>
              <a:rPr lang="cs-CZ" sz="1600" dirty="0" smtClean="0"/>
              <a:t>. 	Pokud je použita internetová deklarace (je-li povolena NAC), vytištěná kopie musí být dodána k hlášení. </a:t>
            </a:r>
          </a:p>
          <a:p>
            <a:pPr>
              <a:buNone/>
            </a:pPr>
            <a:r>
              <a:rPr lang="cs-CZ" sz="1600" dirty="0" err="1" smtClean="0"/>
              <a:t>c</a:t>
            </a:r>
            <a:r>
              <a:rPr lang="cs-CZ" sz="1600" dirty="0" smtClean="0"/>
              <a:t>. 	Pro hlášení Diamantového cíle, Diamantové vzdálenosti a hlášení na Diplomy musí být předloženy soubory  .</a:t>
            </a:r>
            <a:r>
              <a:rPr lang="cs-CZ" sz="1600" dirty="0" err="1" smtClean="0"/>
              <a:t>igc</a:t>
            </a:r>
            <a:r>
              <a:rPr lang="cs-CZ" sz="1600" dirty="0" smtClean="0"/>
              <a:t> z každého FR.</a:t>
            </a:r>
          </a:p>
          <a:p>
            <a:pPr>
              <a:buNone/>
            </a:pPr>
            <a:endParaRPr lang="cs-CZ" sz="16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smtClean="0"/>
              <a:t>SŘ pro D a DM -  odznaky</a:t>
            </a:r>
          </a:p>
        </p:txBody>
      </p:sp>
      <p:sp>
        <p:nvSpPr>
          <p:cNvPr id="3" name="Zástupný symbol pro obsah 2"/>
          <p:cNvSpPr>
            <a:spLocks noGrp="1"/>
          </p:cNvSpPr>
          <p:nvPr>
            <p:ph idx="1"/>
          </p:nvPr>
        </p:nvSpPr>
        <p:spPr/>
        <p:txBody>
          <a:bodyPr>
            <a:normAutofit/>
          </a:bodyPr>
          <a:lstStyle/>
          <a:p>
            <a:pPr>
              <a:buNone/>
            </a:pPr>
            <a:r>
              <a:rPr lang="cs-CZ" sz="1600" b="1" dirty="0" smtClean="0"/>
              <a:t>POŽADAVKY NA LETOVÉ DŮKAZY</a:t>
            </a:r>
            <a:endParaRPr lang="cs-CZ" sz="1600" dirty="0" smtClean="0"/>
          </a:p>
          <a:p>
            <a:pPr>
              <a:buNone/>
            </a:pPr>
            <a:r>
              <a:rPr lang="cs-CZ" sz="1600" b="1" dirty="0" smtClean="0"/>
              <a:t>Důkaz o času  </a:t>
            </a:r>
          </a:p>
          <a:p>
            <a:pPr>
              <a:buNone/>
            </a:pPr>
            <a:r>
              <a:rPr lang="cs-CZ" sz="1600" b="1" dirty="0" smtClean="0">
                <a:solidFill>
                  <a:schemeClr val="accent6">
                    <a:lumMod val="50000"/>
                  </a:schemeClr>
                </a:solidFill>
              </a:rPr>
              <a:t>	</a:t>
            </a:r>
            <a:r>
              <a:rPr lang="cs-CZ" sz="1600" dirty="0" smtClean="0"/>
              <a:t>Frekvence vzorkování v každém použitém FR nebo PR musí být nastaven alespoň na jednou za minutu. Let na dobu trvání 5 hodin může být letěn bez FR nebo PR, avšak musí být proveden pod neustálou kontrolou OO, který kontroluje let podle 4.3.2.</a:t>
            </a:r>
          </a:p>
          <a:p>
            <a:pPr>
              <a:buNone/>
            </a:pPr>
            <a:r>
              <a:rPr lang="cs-CZ" sz="1600" b="1" dirty="0" smtClean="0"/>
              <a:t>Důkaz o poloze  </a:t>
            </a:r>
            <a:r>
              <a:rPr lang="cs-CZ" sz="1600" dirty="0" smtClean="0"/>
              <a:t>Údaje o poloze pro zlato a Stříbro – FR nebo PR, Diamanty a výše – pouze FR.</a:t>
            </a:r>
          </a:p>
          <a:p>
            <a:pPr>
              <a:buNone/>
            </a:pPr>
            <a:r>
              <a:rPr lang="cs-CZ" sz="1600" dirty="0" smtClean="0"/>
              <a:t>BOD VYPNUTÍ  Bod vypnutí (nebo zastavení </a:t>
            </a:r>
            <a:r>
              <a:rPr lang="cs-CZ" sz="1600" dirty="0" err="1" smtClean="0"/>
              <a:t>MoP</a:t>
            </a:r>
            <a:r>
              <a:rPr lang="cs-CZ" sz="1600" dirty="0" smtClean="0"/>
              <a:t>) - dle zaznamenaných letových údajů. Pokud nebyl použit </a:t>
            </a:r>
            <a:r>
              <a:rPr lang="cs-CZ" sz="1600" dirty="0" err="1" smtClean="0"/>
              <a:t>MoP</a:t>
            </a:r>
            <a:r>
              <a:rPr lang="cs-CZ" sz="1600" dirty="0" smtClean="0"/>
              <a:t>, jakmile je to po vypnutí možné, měl by pilot potlačit, nebo udělat sestupnou zatáčku, aby z údaje byl jasně poznán bod vypnutí. Bod vypnutí musí být určen na začátku tohoto sestupu nebo zatáčky. Viz SŘ3 C – 10.8b.</a:t>
            </a:r>
          </a:p>
          <a:p>
            <a:pPr>
              <a:buNone/>
            </a:pPr>
            <a:r>
              <a:rPr lang="cs-CZ" sz="1600" dirty="0" smtClean="0"/>
              <a:t>ODLETOVÁ/CÍLOVÁ PÁSKA  Kde je požadována odletová a/nebo cílová páska, důkaz o poloze z FR nebo PR musí ukázat, že ji kluzák proletěl, jak je požadováno v 1.3.1. </a:t>
            </a:r>
          </a:p>
          <a:p>
            <a:pPr>
              <a:buNone/>
            </a:pPr>
            <a:r>
              <a:rPr lang="cs-CZ" sz="1600" dirty="0" smtClean="0"/>
              <a:t>DOSAŽENÉ OTOČNÉ BODY  Důkaz o poloze z FR nebo PR musí prokázat, že fix byl zaznamenán uvnitř OZ, nebo že </a:t>
            </a:r>
            <a:r>
              <a:rPr lang="cs-CZ" sz="1600" u="sng" dirty="0" smtClean="0"/>
              <a:t>přímá spojnice </a:t>
            </a:r>
            <a:r>
              <a:rPr lang="cs-CZ" sz="1600" dirty="0" smtClean="0"/>
              <a:t>po sobě následujících fixů protíná OZ.</a:t>
            </a:r>
          </a:p>
          <a:p>
            <a:pPr>
              <a:buNone/>
            </a:pPr>
            <a:r>
              <a:rPr lang="cs-CZ" sz="1600" dirty="0" smtClean="0"/>
              <a:t>CÍLOVÝ FIX	 Pokud je hlášen cílový fix, jeho poloha musí být vzata z údajů GPS. </a:t>
            </a:r>
          </a:p>
          <a:p>
            <a:pPr>
              <a:buNone/>
            </a:pPr>
            <a:endParaRPr lang="cs-CZ" sz="1600" dirty="0" smtClean="0"/>
          </a:p>
          <a:p>
            <a:pPr>
              <a:buNone/>
            </a:pPr>
            <a:endParaRPr lang="cs-CZ" sz="1600" dirty="0" smtClean="0"/>
          </a:p>
          <a:p>
            <a:pPr>
              <a:buNone/>
            </a:pPr>
            <a:endParaRPr lang="cs-CZ" sz="1600" dirty="0" smtClean="0"/>
          </a:p>
          <a:p>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smtClean="0"/>
              <a:t>SŘ pro D a DM -  odznaky</a:t>
            </a:r>
          </a:p>
        </p:txBody>
      </p:sp>
      <p:sp>
        <p:nvSpPr>
          <p:cNvPr id="3" name="Zástupný symbol pro obsah 2"/>
          <p:cNvSpPr>
            <a:spLocks noGrp="1"/>
          </p:cNvSpPr>
          <p:nvPr>
            <p:ph idx="1"/>
          </p:nvPr>
        </p:nvSpPr>
        <p:spPr/>
        <p:txBody>
          <a:bodyPr>
            <a:normAutofit lnSpcReduction="10000"/>
          </a:bodyPr>
          <a:lstStyle/>
          <a:p>
            <a:pPr marL="342900" lvl="2" indent="-342900">
              <a:buNone/>
            </a:pPr>
            <a:r>
              <a:rPr lang="cs-CZ" sz="1600" b="1" dirty="0" smtClean="0"/>
              <a:t>Důkaz o nadmořské výšce   </a:t>
            </a:r>
            <a:r>
              <a:rPr lang="cs-CZ" sz="1600" dirty="0" smtClean="0"/>
              <a:t>Výšky GPS užívají WGS84 pro stanovení nulové nadmořské výšky.</a:t>
            </a:r>
          </a:p>
          <a:p>
            <a:pPr lvl="0">
              <a:buNone/>
            </a:pPr>
            <a:r>
              <a:rPr lang="cs-CZ" sz="1600" dirty="0" smtClean="0"/>
              <a:t>Musí být dodána kalibrační křivka a použita barografická data z každého FR. Je-li výška kritická, musí být použita korekce tlakové výšky pomocí kalibračních dat. Pokud nejsou barografická data , nebo uběhla kalibrační perioda, pak je možno pro Stříbro a Zlato použít výšková data GPS z FR nebo PR s tím, že se použije 100 m rezerva pro všechny požadavky Řádu na tlakovou výšku (např. převýšení min. 1100m pro stříbrnou výšku). </a:t>
            </a:r>
            <a:r>
              <a:rPr lang="cs-CZ" sz="1600" i="1" dirty="0" smtClean="0"/>
              <a:t>Viz SŘC-3.3.</a:t>
            </a:r>
          </a:p>
          <a:p>
            <a:pPr>
              <a:buNone/>
            </a:pPr>
            <a:r>
              <a:rPr lang="cs-CZ" sz="1600" dirty="0" smtClean="0"/>
              <a:t>Nadmořská výška, ve které kluzák protne odletovou, nebo cílovou pásku se určí jako lineární interpolace nadmořských výšek v posledním fixu před a prvním fixem po protnutí pásky.</a:t>
            </a:r>
          </a:p>
          <a:p>
            <a:pPr lvl="0">
              <a:buNone/>
            </a:pPr>
            <a:r>
              <a:rPr lang="cs-CZ" sz="1600" b="1" dirty="0" smtClean="0"/>
              <a:t>Nepřetržitost letu	</a:t>
            </a:r>
            <a:r>
              <a:rPr lang="cs-CZ" sz="1600" dirty="0" smtClean="0"/>
              <a:t>Údaje o poloze</a:t>
            </a:r>
            <a:r>
              <a:rPr lang="cs-CZ" sz="1600" b="1" dirty="0" smtClean="0"/>
              <a:t> </a:t>
            </a:r>
            <a:r>
              <a:rPr lang="cs-CZ" sz="1600" dirty="0" smtClean="0"/>
              <a:t>z</a:t>
            </a:r>
            <a:r>
              <a:rPr lang="cs-CZ" sz="1600" b="1" dirty="0" smtClean="0"/>
              <a:t> </a:t>
            </a:r>
            <a:r>
              <a:rPr lang="cs-CZ" sz="1600" dirty="0" smtClean="0"/>
              <a:t>FR/PR musí ukázat, že kluzák během plachtařského výkonu nepřistál, a zdroj pohonu (</a:t>
            </a:r>
            <a:r>
              <a:rPr lang="cs-CZ" sz="1600" dirty="0" err="1" smtClean="0"/>
              <a:t>MoP</a:t>
            </a:r>
            <a:r>
              <a:rPr lang="cs-CZ" sz="1600" dirty="0" smtClean="0"/>
              <a:t>) nebyl použit. Přerušení v údajích o nadmořské výšce nezpochybní prokázání nepřetržitosti letu, jestliže OO a NAC nabudou přesvědčení, že nechybí žádná kritická data a důkaz je nezpochybnitelný. Důkaz o nepřetržitosti letu lze také vyhodnotit z časového záznamu výškových údajů GPS.</a:t>
            </a:r>
          </a:p>
          <a:p>
            <a:pPr>
              <a:buNone/>
            </a:pPr>
            <a:r>
              <a:rPr lang="cs-CZ" sz="1600" b="1" dirty="0" smtClean="0"/>
              <a:t>Časové meze pro kalibraci barografu  </a:t>
            </a:r>
            <a:r>
              <a:rPr lang="cs-CZ" sz="1600" dirty="0" smtClean="0"/>
              <a:t>funkce barometrického čidla ve FR / PR (pokud je zabudováno) musí být kalibrována v průběhu 5 let před letem, nebo během dvou měsíců po letu. </a:t>
            </a:r>
          </a:p>
          <a:p>
            <a:pPr>
              <a:buNone/>
            </a:pPr>
            <a:r>
              <a:rPr lang="cs-CZ" sz="1600" b="1" dirty="0" smtClean="0"/>
              <a:t>Důkaz o chodu zdroje pohonu (</a:t>
            </a:r>
            <a:r>
              <a:rPr lang="cs-CZ" sz="1600" b="1" dirty="0" err="1" smtClean="0"/>
              <a:t>MoP</a:t>
            </a:r>
            <a:r>
              <a:rPr lang="cs-CZ" sz="1600" b="1" dirty="0" smtClean="0"/>
              <a:t>)</a:t>
            </a:r>
            <a:r>
              <a:rPr lang="cs-CZ" sz="1600" dirty="0" smtClean="0"/>
              <a:t>	OO je povinen zkontrolovat schvalovací dokument každého zařízení zaznamenávajícího údaje </a:t>
            </a:r>
            <a:r>
              <a:rPr lang="cs-CZ" sz="1600" dirty="0" err="1" smtClean="0"/>
              <a:t>MoP</a:t>
            </a:r>
            <a:r>
              <a:rPr lang="cs-CZ" sz="1600" dirty="0" smtClean="0"/>
              <a:t> a na základě toho potvrdit rozhodnutí, že použitý zdroj pohonu </a:t>
            </a:r>
            <a:r>
              <a:rPr lang="cs-CZ" sz="1600" dirty="0" err="1" smtClean="0"/>
              <a:t>MoP</a:t>
            </a:r>
            <a:r>
              <a:rPr lang="cs-CZ" sz="1600" dirty="0" smtClean="0"/>
              <a:t> nebyl během plachtařského výkonu použit.</a:t>
            </a:r>
          </a:p>
          <a:p>
            <a:pPr>
              <a:buNone/>
            </a:pPr>
            <a:endParaRPr lang="cs-CZ" sz="1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rmAutofit fontScale="90000"/>
          </a:bodyPr>
          <a:lstStyle/>
          <a:p>
            <a:r>
              <a:rPr lang="cs-CZ" sz="3200" dirty="0" smtClean="0"/>
              <a:t>SŘ pro D a DM - SVĚTOVÉ PLACHTAŘSKÉ REKORDY </a:t>
            </a:r>
            <a:endParaRPr lang="cs-CZ" sz="3200" dirty="0"/>
          </a:p>
        </p:txBody>
      </p:sp>
      <p:sp>
        <p:nvSpPr>
          <p:cNvPr id="3" name="Zástupný symbol pro obsah 2"/>
          <p:cNvSpPr>
            <a:spLocks noGrp="1"/>
          </p:cNvSpPr>
          <p:nvPr>
            <p:ph idx="1"/>
          </p:nvPr>
        </p:nvSpPr>
        <p:spPr>
          <a:xfrm>
            <a:off x="395536" y="1196752"/>
            <a:ext cx="8352928" cy="5544616"/>
          </a:xfrm>
        </p:spPr>
        <p:txBody>
          <a:bodyPr>
            <a:noAutofit/>
          </a:bodyPr>
          <a:lstStyle/>
          <a:p>
            <a:pPr>
              <a:buNone/>
            </a:pPr>
            <a:r>
              <a:rPr lang="cs-CZ" sz="1600" b="1" dirty="0" smtClean="0"/>
              <a:t>VŠEOBECNĚ</a:t>
            </a:r>
            <a:endParaRPr lang="cs-CZ" sz="1600" dirty="0" smtClean="0"/>
          </a:p>
          <a:p>
            <a:pPr>
              <a:spcBef>
                <a:spcPts val="0"/>
              </a:spcBef>
              <a:buAutoNum type="alphaLcParenR"/>
            </a:pPr>
            <a:r>
              <a:rPr lang="cs-CZ" sz="1600" dirty="0" smtClean="0"/>
              <a:t>pilot musí být držitelem platné Sportovní licence FAI vydané NAC nebo FAI.</a:t>
            </a:r>
          </a:p>
          <a:p>
            <a:pPr>
              <a:spcBef>
                <a:spcPts val="0"/>
              </a:spcBef>
              <a:buAutoNum type="alphaLcParenR"/>
            </a:pPr>
            <a:r>
              <a:rPr lang="cs-CZ" sz="1600" dirty="0" smtClean="0"/>
              <a:t>Hlášení o Světovém nebo Kontinentálním rekordu musí být před zasláním na FAI přezkoumáno Organizujícím NAC, zda je v souladu s Řádem. </a:t>
            </a:r>
            <a:r>
              <a:rPr lang="cs-CZ" sz="1600" i="1" dirty="0" smtClean="0"/>
              <a:t>(Národní rekordy jsou kontrolovány NAC a mohou se lišit nebo mohou být doplněny ke světovým nebo kontinentálním rekordům).</a:t>
            </a:r>
          </a:p>
          <a:p>
            <a:pPr lvl="0">
              <a:spcBef>
                <a:spcPts val="0"/>
              </a:spcBef>
              <a:buFont typeface="Arial" pitchFamily="34" charset="0"/>
              <a:buAutoNum type="alphaLcParenR" startAt="3"/>
            </a:pPr>
            <a:r>
              <a:rPr lang="cs-CZ" sz="1600" dirty="0" smtClean="0"/>
              <a:t>Používají se oblasti jednotlivých Kontinentů definované v GS-2.5. Let křižující hranici mezi kontinenty bude přidělen regionu, ve kterém začal.</a:t>
            </a:r>
          </a:p>
          <a:p>
            <a:pPr marL="342000" lvl="0">
              <a:spcBef>
                <a:spcPts val="0"/>
              </a:spcBef>
              <a:buAutoNum type="alphaLcParenR" startAt="4"/>
            </a:pPr>
            <a:r>
              <a:rPr lang="cs-CZ" sz="1600" dirty="0" smtClean="0"/>
              <a:t>Bez ohledu na to, kolik FR je na palubě kluzáku, pouze ty, které byly před vzletem vybrány pilotem a  prověřeny OO, musí  být použity pro hlášení důkazů o letu dle Kapitoly  3 a 4. Všechny odkazy na FR v kapitole pro rekordy se aplikují na ty, které byly takto zkontrolovány.</a:t>
            </a:r>
          </a:p>
          <a:p>
            <a:pPr lvl="0">
              <a:spcBef>
                <a:spcPts val="0"/>
              </a:spcBef>
              <a:buAutoNum type="alphaLcParenR" startAt="4"/>
            </a:pPr>
            <a:r>
              <a:rPr lang="cs-CZ" sz="1600" dirty="0" smtClean="0"/>
              <a:t>Hlášení dosažení rekordu v rámci SOUTĚŽNÍHO LETU musí splňovat požadavky Řádu bez ohledu na pravidla soutěže.</a:t>
            </a:r>
          </a:p>
          <a:p>
            <a:pPr lvl="0">
              <a:spcBef>
                <a:spcPts val="0"/>
              </a:spcBef>
              <a:buNone/>
            </a:pPr>
            <a:r>
              <a:rPr lang="cs-CZ" sz="1600" dirty="0" smtClean="0"/>
              <a:t>f)	Pokud jakákoliv osoba, která měla, co do činění s pokusem o rekord, pozměnila, zatajila nebo jakýmkoli jiným způsobem zkreslila důkazy s podvodným záměrem, pak rekordní pokus musí být prohlášen za neplatný. FAI zruší platnost sportovních licencí všech viníků z důvodu podvodu a může jim doživotně nebo na určitý časový interval zrušit udělená ocenění, rekordy, tituly. NAC může být požádán, aby zrušil platnost oprávnění příslušného(</a:t>
            </a:r>
            <a:r>
              <a:rPr lang="cs-CZ" sz="1600" dirty="0" err="1" smtClean="0"/>
              <a:t>ných</a:t>
            </a:r>
            <a:r>
              <a:rPr lang="cs-CZ" sz="1600" dirty="0" smtClean="0"/>
              <a:t>) OO. </a:t>
            </a:r>
          </a:p>
          <a:p>
            <a:pPr>
              <a:buNone/>
            </a:pPr>
            <a:r>
              <a:rPr lang="pl-PL" sz="1600" b="1" dirty="0" smtClean="0"/>
              <a:t>KATEGORIE, TŘÍDY A DRUHY REKORDŮ </a:t>
            </a:r>
          </a:p>
          <a:p>
            <a:pPr>
              <a:spcBef>
                <a:spcPts val="0"/>
              </a:spcBef>
              <a:buNone/>
            </a:pPr>
            <a:r>
              <a:rPr lang="cs-CZ" sz="1600" u="sng" dirty="0" smtClean="0"/>
              <a:t>Kategorie</a:t>
            </a:r>
            <a:r>
              <a:rPr lang="cs-CZ" sz="1600" dirty="0" smtClean="0"/>
              <a:t> rekordů se týkají </a:t>
            </a:r>
            <a:r>
              <a:rPr lang="cs-CZ" sz="1600" u="sng" dirty="0" smtClean="0"/>
              <a:t>pilota</a:t>
            </a:r>
            <a:r>
              <a:rPr lang="cs-CZ" sz="1600" dirty="0" smtClean="0"/>
              <a:t>, </a:t>
            </a:r>
            <a:r>
              <a:rPr lang="cs-CZ" sz="1600" u="sng" dirty="0" smtClean="0"/>
              <a:t>třídy</a:t>
            </a:r>
            <a:r>
              <a:rPr lang="cs-CZ" sz="1600" dirty="0" smtClean="0"/>
              <a:t> rekordů </a:t>
            </a:r>
            <a:r>
              <a:rPr lang="cs-CZ" sz="1600" u="sng" dirty="0" smtClean="0"/>
              <a:t>kluzáku,</a:t>
            </a:r>
            <a:r>
              <a:rPr lang="cs-CZ" sz="1600" dirty="0" smtClean="0"/>
              <a:t> d</a:t>
            </a:r>
            <a:r>
              <a:rPr lang="cs-CZ" sz="1600" u="sng" dirty="0" smtClean="0"/>
              <a:t>ruhy</a:t>
            </a:r>
            <a:r>
              <a:rPr lang="cs-CZ" sz="1600" dirty="0" smtClean="0"/>
              <a:t> rekordů </a:t>
            </a:r>
            <a:r>
              <a:rPr lang="cs-CZ" sz="1600" u="sng" dirty="0" smtClean="0"/>
              <a:t>hlášeného plachtařského výkonu</a:t>
            </a:r>
            <a:r>
              <a:rPr lang="cs-CZ" sz="1600" dirty="0" smtClean="0"/>
              <a:t>. Vznikne-li nová třída a druh rekordu, IGC stanoví minimální úroveň a zveřejní ji.</a:t>
            </a:r>
          </a:p>
          <a:p>
            <a:pPr>
              <a:spcBef>
                <a:spcPts val="0"/>
              </a:spcBef>
              <a:buNone/>
            </a:pPr>
            <a:r>
              <a:rPr lang="cs-CZ" sz="1600" b="1" dirty="0" smtClean="0"/>
              <a:t>Kategorie pilotů    </a:t>
            </a:r>
            <a:r>
              <a:rPr lang="cs-CZ" sz="1600" dirty="0" smtClean="0"/>
              <a:t>Všeobecná kategorie se týká všech pilotů. V ženské kategorii musí všechny osoby na palubě kluzáku být ženy.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smtClean="0"/>
              <a:t>SŘ D a DM - SVĚTOVÉ PLACHTAŘSKÉ REKORDY</a:t>
            </a:r>
            <a:endParaRPr lang="cs-CZ" sz="3200" dirty="0"/>
          </a:p>
        </p:txBody>
      </p:sp>
      <p:sp>
        <p:nvSpPr>
          <p:cNvPr id="3" name="Zástupný symbol pro obsah 2"/>
          <p:cNvSpPr>
            <a:spLocks noGrp="1"/>
          </p:cNvSpPr>
          <p:nvPr>
            <p:ph idx="1"/>
          </p:nvPr>
        </p:nvSpPr>
        <p:spPr>
          <a:xfrm>
            <a:off x="323528" y="1268760"/>
            <a:ext cx="8424936" cy="5112568"/>
          </a:xfrm>
        </p:spPr>
        <p:txBody>
          <a:bodyPr wrap="square">
            <a:normAutofit fontScale="25000" lnSpcReduction="20000"/>
          </a:bodyPr>
          <a:lstStyle/>
          <a:p>
            <a:pPr>
              <a:buNone/>
            </a:pPr>
            <a:r>
              <a:rPr lang="cs-CZ" sz="6400" b="1" dirty="0" smtClean="0"/>
              <a:t>Třídy rekordů - kluzáky </a:t>
            </a:r>
          </a:p>
          <a:p>
            <a:pPr>
              <a:buNone/>
            </a:pPr>
            <a:r>
              <a:rPr lang="cs-CZ" sz="6400" dirty="0" smtClean="0"/>
              <a:t>a. VOLNÁ -           jakýkoli kluzák</a:t>
            </a:r>
          </a:p>
          <a:p>
            <a:pPr>
              <a:buNone/>
            </a:pPr>
            <a:r>
              <a:rPr lang="cs-CZ" sz="6400" dirty="0" err="1" smtClean="0"/>
              <a:t>b</a:t>
            </a:r>
            <a:r>
              <a:rPr lang="cs-CZ" sz="6400" dirty="0" smtClean="0"/>
              <a:t>. 15 METRŮ -     jakýkoli kluzák, jehož rozpětí není větší, než 15 000 mm </a:t>
            </a:r>
          </a:p>
          <a:p>
            <a:pPr>
              <a:buNone/>
            </a:pPr>
            <a:r>
              <a:rPr lang="cs-CZ" sz="6400" dirty="0" err="1" smtClean="0"/>
              <a:t>c</a:t>
            </a:r>
            <a:r>
              <a:rPr lang="cs-CZ" sz="6400" dirty="0" smtClean="0"/>
              <a:t>. 13,5 METRŮ -  jakýkoli kluzák, jehož rozpětí není větší, než 13 500 mm </a:t>
            </a:r>
          </a:p>
          <a:p>
            <a:pPr>
              <a:buNone/>
            </a:pPr>
            <a:r>
              <a:rPr lang="cs-CZ" sz="6400" dirty="0" err="1" smtClean="0"/>
              <a:t>d</a:t>
            </a:r>
            <a:r>
              <a:rPr lang="cs-CZ" sz="6400" dirty="0" smtClean="0"/>
              <a:t>. ULTRALEHKÝ - jakýkoli kluzák třídy, jehož vzlet. hmotnost není větší, než 220kg.  (Kluzák třídy 		          MICROLIFT je ULTRALEHKÝ s plošným zatížením menším než 18kg/m2 . Tato třída 		          nemá samostatné rekordy). </a:t>
            </a:r>
          </a:p>
          <a:p>
            <a:pPr>
              <a:buNone/>
            </a:pPr>
            <a:r>
              <a:rPr lang="cs-CZ" sz="6400" b="1" dirty="0" smtClean="0"/>
              <a:t>Vícemístné kluzáky</a:t>
            </a:r>
          </a:p>
          <a:p>
            <a:pPr>
              <a:buNone/>
            </a:pPr>
            <a:r>
              <a:rPr lang="cs-CZ" sz="6400" dirty="0" smtClean="0"/>
              <a:t>a.    Když je použit vícemístný kluzák, celá letová posádka musí být uvedena v deklaraci FR, plným jménem ve formuláři hlášení a jednotlivé osoby musí být nejméně čtrnáctileté. FAI uvede v rejstříku  rekordů jmenovitě jen ty členy letové posádky, kteří jsou držitelé Sport. licence FAI.</a:t>
            </a:r>
          </a:p>
          <a:p>
            <a:pPr>
              <a:buNone/>
            </a:pPr>
            <a:r>
              <a:rPr lang="cs-CZ" sz="6400" dirty="0" err="1" smtClean="0"/>
              <a:t>b</a:t>
            </a:r>
            <a:r>
              <a:rPr lang="cs-CZ" sz="6400" dirty="0" smtClean="0"/>
              <a:t>.    Když pilot a letová posádka hlásí světový rekord na vícemístném kluzáku, může vystupovat jako tým. V tomto případě musí mít každý člen posádky Sportovní licenci a rekord bude zapsán na určeného velitele letu.</a:t>
            </a:r>
          </a:p>
          <a:p>
            <a:pPr>
              <a:buNone/>
            </a:pPr>
            <a:r>
              <a:rPr lang="cs-CZ" sz="6600" dirty="0" smtClean="0"/>
              <a:t> </a:t>
            </a:r>
            <a:r>
              <a:rPr lang="cs-CZ" sz="6600" b="1" dirty="0" smtClean="0"/>
              <a:t>Označování rekordů  </a:t>
            </a:r>
            <a:r>
              <a:rPr lang="cs-CZ" sz="6600" dirty="0" smtClean="0"/>
              <a:t>Rekordy kluzáků jsou označeny kódem. První je kódové písmeno FAI pro kluzáky (D), následně označení třídy, a dále označení kat. pilota (všeobecná nebo ženská). </a:t>
            </a:r>
          </a:p>
          <a:p>
            <a:pPr>
              <a:buNone/>
            </a:pPr>
            <a:r>
              <a:rPr lang="cs-CZ" sz="6600" dirty="0" smtClean="0"/>
              <a:t>Rekordy kluzáků Volné třídy označeny přidáním písmene O (OPEN). </a:t>
            </a:r>
          </a:p>
          <a:p>
            <a:pPr>
              <a:buNone/>
            </a:pPr>
            <a:r>
              <a:rPr lang="cs-CZ" sz="6600" dirty="0" smtClean="0"/>
              <a:t>Rekordy kluzáků třídy 15 m označeny přidáním číslic 15. </a:t>
            </a:r>
          </a:p>
          <a:p>
            <a:pPr>
              <a:buNone/>
            </a:pPr>
            <a:r>
              <a:rPr lang="cs-CZ" sz="6600" dirty="0" smtClean="0"/>
              <a:t>Rekordy kluzáků třídy 13,5 m označeny přidáním písmene 13. </a:t>
            </a:r>
          </a:p>
          <a:p>
            <a:pPr>
              <a:buNone/>
            </a:pPr>
            <a:r>
              <a:rPr lang="cs-CZ" sz="6600" dirty="0" smtClean="0"/>
              <a:t>Rekordy kluzáků třídy ULTRALEHKÝ  označeny přidáním písmene U. </a:t>
            </a:r>
          </a:p>
          <a:p>
            <a:pPr>
              <a:buNone/>
            </a:pPr>
            <a:r>
              <a:rPr lang="cs-CZ" sz="6600" dirty="0" smtClean="0"/>
              <a:t>Všeobecná kategorie pilotů je označena písmenem G, Ženská kategorie pilotů písmenem F. </a:t>
            </a:r>
          </a:p>
          <a:p>
            <a:pPr>
              <a:buNone/>
            </a:pPr>
            <a:r>
              <a:rPr lang="cs-CZ" sz="6600" dirty="0" smtClean="0"/>
              <a:t>Příklady: 	D13F - Plachtění, třída 13,5, Ženy   D15G - Plachtění, Třída 15 m, Všeobecná</a:t>
            </a:r>
          </a:p>
          <a:p>
            <a:pPr>
              <a:buNone/>
            </a:pPr>
            <a:endParaRPr lang="cs-CZ" sz="6400" dirty="0" smtClean="0"/>
          </a:p>
          <a:p>
            <a:pPr marL="999000" indent="-1143000">
              <a:buNone/>
            </a:pPr>
            <a:endParaRPr lang="cs-CZ" sz="6400" dirty="0" smtClean="0"/>
          </a:p>
          <a:p>
            <a:pPr marL="180000" indent="-324000">
              <a:buNone/>
            </a:pPr>
            <a:endParaRPr lang="cs-CZ" sz="6400" dirty="0" smtClean="0"/>
          </a:p>
          <a:p>
            <a:pPr marL="0" indent="-324000">
              <a:buNone/>
            </a:pPr>
            <a:endParaRPr lang="cs-CZ" sz="6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smtClean="0"/>
              <a:t>SŘ D a DM - SVĚTOVÉ PLACHTAŘSKÉ REKORDY</a:t>
            </a:r>
            <a:endParaRPr lang="cs-CZ" sz="3200" dirty="0"/>
          </a:p>
        </p:txBody>
      </p:sp>
      <p:sp>
        <p:nvSpPr>
          <p:cNvPr id="3" name="Zástupný symbol pro obsah 2"/>
          <p:cNvSpPr>
            <a:spLocks noGrp="1"/>
          </p:cNvSpPr>
          <p:nvPr>
            <p:ph idx="1"/>
          </p:nvPr>
        </p:nvSpPr>
        <p:spPr>
          <a:xfrm>
            <a:off x="467544" y="1412776"/>
            <a:ext cx="8229600" cy="4752528"/>
          </a:xfrm>
        </p:spPr>
        <p:txBody>
          <a:bodyPr>
            <a:noAutofit/>
          </a:bodyPr>
          <a:lstStyle/>
          <a:p>
            <a:pPr>
              <a:buNone/>
            </a:pPr>
            <a:r>
              <a:rPr lang="cs-CZ" sz="1600" b="1" dirty="0" smtClean="0"/>
              <a:t>Rekordy na vzdálenost    </a:t>
            </a:r>
            <a:r>
              <a:rPr lang="cs-CZ" sz="1600" dirty="0" smtClean="0"/>
              <a:t>Hlášení o novém rekordu musí převýšit stávající hodnotu </a:t>
            </a:r>
            <a:r>
              <a:rPr lang="cs-CZ" sz="1600" b="1" dirty="0" smtClean="0"/>
              <a:t>o 1 km</a:t>
            </a:r>
            <a:r>
              <a:rPr lang="cs-CZ" sz="1600" dirty="0" smtClean="0"/>
              <a:t>. Jestliže ztráta výšky (</a:t>
            </a:r>
            <a:r>
              <a:rPr lang="cs-CZ" sz="1600" dirty="0" err="1" smtClean="0"/>
              <a:t>LoH</a:t>
            </a:r>
            <a:r>
              <a:rPr lang="cs-CZ" sz="1600" dirty="0" smtClean="0"/>
              <a:t>) mezi bodem odletu a cílovým bodem je větší, než 1000 metrů, dosažená vzdálenost musí být zkrácena o </a:t>
            </a:r>
            <a:r>
              <a:rPr lang="cs-CZ" sz="1600" b="1" i="1" dirty="0" smtClean="0"/>
              <a:t>100*(</a:t>
            </a:r>
            <a:r>
              <a:rPr lang="cs-CZ" sz="1600" b="1" i="1" dirty="0" err="1" smtClean="0"/>
              <a:t>LoH</a:t>
            </a:r>
            <a:r>
              <a:rPr lang="cs-CZ" sz="1600" b="1" i="1" dirty="0" smtClean="0"/>
              <a:t> – 1000)</a:t>
            </a:r>
            <a:r>
              <a:rPr lang="cs-CZ" sz="1600" dirty="0" smtClean="0"/>
              <a:t> metrů, a tím je určena oficiální vzdálenost. </a:t>
            </a:r>
          </a:p>
          <a:p>
            <a:pPr lvl="0">
              <a:spcBef>
                <a:spcPts val="0"/>
              </a:spcBef>
              <a:buNone/>
            </a:pPr>
            <a:r>
              <a:rPr lang="cs-CZ" sz="1600" dirty="0" smtClean="0"/>
              <a:t>a) Cílová vzdálenost		Deklarovaný odletový a cílový bod bez otočných bodů </a:t>
            </a:r>
          </a:p>
          <a:p>
            <a:pPr lvl="0">
              <a:spcBef>
                <a:spcPts val="0"/>
              </a:spcBef>
              <a:buNone/>
            </a:pPr>
            <a:r>
              <a:rPr lang="cs-CZ" sz="1600" dirty="0" smtClean="0"/>
              <a:t>b) Volná vzdálenost		Jakýkoli odletový a cílový bod bez otočných bodů</a:t>
            </a:r>
          </a:p>
          <a:p>
            <a:pPr lvl="0">
              <a:spcBef>
                <a:spcPts val="0"/>
              </a:spcBef>
              <a:buNone/>
            </a:pPr>
            <a:r>
              <a:rPr lang="cs-CZ" sz="1600" dirty="0" smtClean="0"/>
              <a:t>c) Návratová vzdálenost	Uzavřená trať s jedním deklarovaným otočným bodem</a:t>
            </a:r>
          </a:p>
          <a:p>
            <a:pPr lvl="0">
              <a:spcBef>
                <a:spcPts val="0"/>
              </a:spcBef>
              <a:buNone/>
            </a:pPr>
            <a:r>
              <a:rPr lang="cs-CZ" sz="1600" dirty="0" smtClean="0"/>
              <a:t>d) Volná návratová vzdálenost	Uzavřená trať s jedním otočným bodem, určeným z fixů (polohy)</a:t>
            </a:r>
          </a:p>
          <a:p>
            <a:pPr lvl="0">
              <a:spcBef>
                <a:spcPts val="0"/>
              </a:spcBef>
              <a:buNone/>
            </a:pPr>
            <a:r>
              <a:rPr lang="cs-CZ" sz="1600" dirty="0" smtClean="0"/>
              <a:t>e) Vzdálenost přes 3 OB	Vypnutí nebo dekl.odlet do cíle, 1 až 3 deklarované OB</a:t>
            </a:r>
          </a:p>
          <a:p>
            <a:pPr lvl="0">
              <a:spcBef>
                <a:spcPts val="0"/>
              </a:spcBef>
              <a:buNone/>
            </a:pPr>
            <a:r>
              <a:rPr lang="cs-CZ" sz="1600" dirty="0" smtClean="0"/>
              <a:t>f) Volná vzdálenost přes 3 OB	Odlet, cíl a 1 až 3 OB určené z fixů  </a:t>
            </a:r>
          </a:p>
          <a:p>
            <a:pPr lvl="0">
              <a:spcBef>
                <a:spcPts val="0"/>
              </a:spcBef>
              <a:buNone/>
            </a:pPr>
            <a:r>
              <a:rPr lang="cs-CZ" sz="1600" dirty="0" smtClean="0"/>
              <a:t>g) Vzdálenost na trojúhelníku	uzavřená trať s </a:t>
            </a:r>
            <a:r>
              <a:rPr lang="cs-CZ" sz="1600" dirty="0" err="1" smtClean="0"/>
              <a:t>deklar</a:t>
            </a:r>
            <a:r>
              <a:rPr lang="cs-CZ" sz="1600" dirty="0" smtClean="0"/>
              <a:t>. Odletem/cílem a 2 nebo 3 </a:t>
            </a:r>
            <a:r>
              <a:rPr lang="cs-CZ" sz="1600" dirty="0" err="1" smtClean="0"/>
              <a:t>deklar</a:t>
            </a:r>
            <a:r>
              <a:rPr lang="cs-CZ" sz="1600" dirty="0" smtClean="0"/>
              <a:t>. OB </a:t>
            </a:r>
          </a:p>
          <a:p>
            <a:pPr lvl="0">
              <a:spcBef>
                <a:spcPts val="0"/>
              </a:spcBef>
              <a:buNone/>
            </a:pPr>
            <a:r>
              <a:rPr lang="cs-CZ" sz="1600" dirty="0" smtClean="0"/>
              <a:t>h) Volná vzdál. na trojúhelníku	uzavřená trať s 2 nebo 3 OB určenými z fixů</a:t>
            </a:r>
          </a:p>
          <a:p>
            <a:pPr lvl="0">
              <a:spcBef>
                <a:spcPts val="0"/>
              </a:spcBef>
              <a:buNone/>
            </a:pPr>
            <a:endParaRPr lang="cs-CZ" sz="1600" dirty="0" smtClean="0"/>
          </a:p>
          <a:p>
            <a:pPr lvl="0">
              <a:spcBef>
                <a:spcPts val="0"/>
              </a:spcBef>
              <a:buNone/>
            </a:pPr>
            <a:r>
              <a:rPr lang="cs-CZ" sz="1600" b="1" dirty="0" smtClean="0"/>
              <a:t>Rychlostní rekordy</a:t>
            </a:r>
            <a:r>
              <a:rPr lang="cs-CZ" sz="1600" dirty="0" smtClean="0"/>
              <a:t>	Hlášení o novém rekordu musí převýšit stávající hodnotu </a:t>
            </a:r>
            <a:r>
              <a:rPr lang="cs-CZ" sz="1600" b="1" dirty="0" smtClean="0"/>
              <a:t>o 1 km/</a:t>
            </a:r>
            <a:r>
              <a:rPr lang="cs-CZ" sz="1600" b="1" dirty="0" err="1" smtClean="0"/>
              <a:t>h</a:t>
            </a:r>
            <a:r>
              <a:rPr lang="cs-CZ" sz="1600" dirty="0" smtClean="0"/>
              <a:t>. Ztráta výšky mezi bodem odletu a cílovým bodem </a:t>
            </a:r>
            <a:r>
              <a:rPr lang="cs-CZ" sz="1600" u="sng" dirty="0" smtClean="0"/>
              <a:t>větší než 1000 metrů zneplatní plachtařský výkon</a:t>
            </a:r>
            <a:r>
              <a:rPr lang="cs-CZ" sz="1600" dirty="0" smtClean="0"/>
              <a:t>.</a:t>
            </a:r>
          </a:p>
          <a:p>
            <a:pPr>
              <a:spcBef>
                <a:spcPts val="0"/>
              </a:spcBef>
              <a:buNone/>
            </a:pPr>
            <a:r>
              <a:rPr lang="cs-CZ" sz="1600" u="sng" dirty="0" smtClean="0"/>
              <a:t>Rychlost na návratové trati</a:t>
            </a:r>
            <a:r>
              <a:rPr lang="cs-CZ" sz="1600" dirty="0" smtClean="0"/>
              <a:t>    Trať uvedená pod c) se vzdáleností 500km, nebo násobků 500km.</a:t>
            </a:r>
          </a:p>
          <a:p>
            <a:pPr>
              <a:spcBef>
                <a:spcPts val="0"/>
              </a:spcBef>
              <a:buNone/>
            </a:pPr>
            <a:r>
              <a:rPr lang="cs-CZ" sz="1600" u="sng" dirty="0" smtClean="0"/>
              <a:t>Rychlost na trojúhelníku</a:t>
            </a:r>
            <a:r>
              <a:rPr lang="cs-CZ" sz="1600" dirty="0" smtClean="0"/>
              <a:t>         Trať uvedená pod g) se vzdáleností 100, 300, 500, 750, 1250km, nebo dalšími násobky 500 km. Rekord může být ohlášen pro deklarovanou trať a pro jakýkoli kratší trojúhelník odpovídající požadavkům na jeho délku ramen.</a:t>
            </a:r>
          </a:p>
          <a:p>
            <a:pPr>
              <a:spcBef>
                <a:spcPts val="0"/>
              </a:spcBef>
              <a:buNone/>
            </a:pPr>
            <a:endParaRPr lang="cs-CZ" sz="1600" dirty="0" smtClean="0"/>
          </a:p>
          <a:p>
            <a:pPr lvl="0">
              <a:spcBef>
                <a:spcPts val="0"/>
              </a:spcBef>
              <a:buNone/>
            </a:pPr>
            <a:endParaRPr lang="cs-CZ" sz="1600" dirty="0" smtClean="0"/>
          </a:p>
          <a:p>
            <a:pPr>
              <a:buNone/>
            </a:pPr>
            <a:endParaRPr lang="cs-CZ" sz="16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smtClean="0"/>
              <a:t>SŘ D a DM - SVĚTOVÉ PLACHTAŘSKÉ REKORDY</a:t>
            </a:r>
            <a:endParaRPr lang="cs-CZ" sz="3200" dirty="0"/>
          </a:p>
        </p:txBody>
      </p:sp>
      <p:sp>
        <p:nvSpPr>
          <p:cNvPr id="3" name="Zástupný symbol pro obsah 2"/>
          <p:cNvSpPr>
            <a:spLocks noGrp="1"/>
          </p:cNvSpPr>
          <p:nvPr>
            <p:ph idx="1"/>
          </p:nvPr>
        </p:nvSpPr>
        <p:spPr>
          <a:xfrm>
            <a:off x="457200" y="1340768"/>
            <a:ext cx="8229600" cy="4968552"/>
          </a:xfrm>
        </p:spPr>
        <p:txBody>
          <a:bodyPr>
            <a:normAutofit lnSpcReduction="10000"/>
          </a:bodyPr>
          <a:lstStyle/>
          <a:p>
            <a:pPr>
              <a:buNone/>
            </a:pPr>
            <a:r>
              <a:rPr lang="cs-CZ" sz="1600" b="1" dirty="0" smtClean="0"/>
              <a:t>Výškové rekordy    </a:t>
            </a:r>
            <a:r>
              <a:rPr lang="cs-CZ" sz="1600" dirty="0" smtClean="0"/>
              <a:t>Převýšení stávající hodnoty </a:t>
            </a:r>
            <a:r>
              <a:rPr lang="cs-CZ" sz="1600" b="1" dirty="0" smtClean="0"/>
              <a:t>o 1%</a:t>
            </a:r>
            <a:r>
              <a:rPr lang="cs-CZ" sz="1600" dirty="0" smtClean="0"/>
              <a:t> při použití tlakových údajů, nebo </a:t>
            </a:r>
            <a:r>
              <a:rPr lang="cs-CZ" sz="1600" b="1" dirty="0" smtClean="0"/>
              <a:t>150m</a:t>
            </a:r>
            <a:r>
              <a:rPr lang="cs-CZ" sz="1600" dirty="0" smtClean="0"/>
              <a:t> při použití údajů GPS. Výškové rekordy jsou omezeny pouze pro Volnou třídu:</a:t>
            </a:r>
          </a:p>
          <a:p>
            <a:pPr>
              <a:spcBef>
                <a:spcPts val="0"/>
              </a:spcBef>
              <a:buNone/>
            </a:pPr>
            <a:r>
              <a:rPr lang="cs-CZ" sz="1600" dirty="0" smtClean="0"/>
              <a:t>a.	Převýšení – viz definice			</a:t>
            </a:r>
          </a:p>
          <a:p>
            <a:pPr>
              <a:spcBef>
                <a:spcPts val="0"/>
              </a:spcBef>
              <a:buAutoNum type="alphaLcPeriod" startAt="2"/>
            </a:pPr>
            <a:r>
              <a:rPr lang="cs-CZ" sz="1600" dirty="0" smtClean="0"/>
              <a:t>Absolutní nadmořská výška   Musí dojít k převýšení alespoň 5000m nad nadmořskou výškou výchozího bodu</a:t>
            </a:r>
            <a:r>
              <a:rPr lang="cs-CZ" sz="1600" u="sng" dirty="0" smtClean="0"/>
              <a:t> (začátek plachtového letu)</a:t>
            </a:r>
            <a:r>
              <a:rPr lang="cs-CZ" sz="1600" dirty="0" smtClean="0"/>
              <a:t>.</a:t>
            </a:r>
          </a:p>
          <a:p>
            <a:pPr>
              <a:buNone/>
            </a:pPr>
            <a:r>
              <a:rPr lang="cs-CZ" sz="1600" b="1" dirty="0" smtClean="0"/>
              <a:t>Geometrické rozměry trojúhelníku    </a:t>
            </a:r>
            <a:r>
              <a:rPr lang="cs-CZ" sz="1600" dirty="0" smtClean="0"/>
              <a:t>Pro tratě kratší než 750km nesmí být žádné rameno kratší, než 28% délky trati. Pro trojúhelníkové a volné trojúhelníkové tratě 750km nebo více musí každé rameno měřit 25% až 45% délky trati. </a:t>
            </a:r>
          </a:p>
          <a:p>
            <a:pPr>
              <a:buNone/>
            </a:pPr>
            <a:r>
              <a:rPr lang="cs-CZ" sz="1600" b="1" dirty="0" smtClean="0"/>
              <a:t>Simultánní rekordy   </a:t>
            </a:r>
            <a:r>
              <a:rPr lang="cs-CZ" sz="1600" dirty="0" smtClean="0"/>
              <a:t>deklarován stejný výkon s identickou oficiální vzdáleností a dosažení stejného plachtařského výkonu. Pouze pro rekordy na cílovou vzdálenost, na vzdálenost na návratové trati a na vzdálenost na trojúhelníku.</a:t>
            </a:r>
          </a:p>
          <a:p>
            <a:pPr>
              <a:buNone/>
            </a:pPr>
            <a:r>
              <a:rPr lang="cs-CZ" sz="1600" b="1" dirty="0" smtClean="0"/>
              <a:t>Obsah deklarace</a:t>
            </a:r>
            <a:r>
              <a:rPr lang="cs-CZ" sz="1600" dirty="0" smtClean="0"/>
              <a:t>       Rekordní lety vyžadují deklaraci zaznamenanou ve FR dle 1.1.4 a jakékoli chyby v deklaraci zneplatní hlášení. Deklarace u vícemístného kluzáku musí obsahovat také jméno kopilota. </a:t>
            </a:r>
            <a:r>
              <a:rPr lang="cs-CZ" sz="1600" u="sng" dirty="0" smtClean="0"/>
              <a:t>Použití více FR, musí být deklarace v každém z nich identická, aby bylo hlášení platné.</a:t>
            </a:r>
          </a:p>
          <a:p>
            <a:pPr>
              <a:buNone/>
            </a:pPr>
            <a:r>
              <a:rPr lang="cs-CZ" sz="1600" b="1" dirty="0" smtClean="0"/>
              <a:t>POŽADAVKY NA DŮKAZY O LETU</a:t>
            </a:r>
            <a:endParaRPr lang="cs-CZ" sz="1600" dirty="0" smtClean="0"/>
          </a:p>
          <a:p>
            <a:pPr>
              <a:buNone/>
            </a:pPr>
            <a:r>
              <a:rPr lang="cs-CZ" sz="1600" dirty="0" smtClean="0"/>
              <a:t>	Oficiální pozorovatel, který potvrzuje hlášení v rámci činnosti NAC, musí postupovat podle Kapitoly 4 SŘ. K hlášení musí být přiložen soubor z každého FR (viz také 3.3.3b pro hlášení rekordů pro vysoké výšky). OO musí uskutečnit kontrolu (3.0d) každého FR, zapíše si typ a výrobní číslo a prověří jeho instalaci podle příslušného schvalovacího dokumentu.</a:t>
            </a:r>
          </a:p>
          <a:p>
            <a:pPr>
              <a:buNone/>
            </a:pPr>
            <a:endParaRPr lang="cs-CZ" sz="1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smtClean="0"/>
              <a:t>SŘ D a DM - SVĚTOVÉ PLACHTAŘSKÉ REKORDY</a:t>
            </a:r>
            <a:endParaRPr lang="cs-CZ" sz="3200" dirty="0"/>
          </a:p>
        </p:txBody>
      </p:sp>
      <p:sp>
        <p:nvSpPr>
          <p:cNvPr id="3" name="Zástupný symbol pro obsah 2"/>
          <p:cNvSpPr>
            <a:spLocks noGrp="1"/>
          </p:cNvSpPr>
          <p:nvPr>
            <p:ph idx="1"/>
          </p:nvPr>
        </p:nvSpPr>
        <p:spPr/>
        <p:txBody>
          <a:bodyPr>
            <a:normAutofit/>
          </a:bodyPr>
          <a:lstStyle/>
          <a:p>
            <a:pPr>
              <a:buNone/>
            </a:pPr>
            <a:r>
              <a:rPr lang="cs-CZ" sz="1600" b="1" dirty="0" smtClean="0"/>
              <a:t>NEPŘETRŽITOST LETU</a:t>
            </a:r>
            <a:r>
              <a:rPr lang="cs-CZ" sz="1600" dirty="0" smtClean="0"/>
              <a:t> </a:t>
            </a:r>
          </a:p>
          <a:p>
            <a:pPr>
              <a:buNone/>
            </a:pPr>
            <a:r>
              <a:rPr lang="cs-CZ" sz="1600" dirty="0" smtClean="0"/>
              <a:t>a.	Letové údaje musí dokázat, že nedošlo k mezipřistání kluzáku, a že nebyl použit zdroj pohonu </a:t>
            </a:r>
          </a:p>
          <a:p>
            <a:pPr>
              <a:buNone/>
            </a:pPr>
            <a:r>
              <a:rPr lang="cs-CZ" sz="1600" dirty="0" smtClean="0"/>
              <a:t>	(</a:t>
            </a:r>
            <a:r>
              <a:rPr lang="cs-CZ" sz="1600" dirty="0" err="1" smtClean="0"/>
              <a:t>MoP</a:t>
            </a:r>
            <a:r>
              <a:rPr lang="cs-CZ" sz="1600" dirty="0" smtClean="0"/>
              <a:t>) během plachtařského výkonu.</a:t>
            </a:r>
          </a:p>
          <a:p>
            <a:pPr>
              <a:buAutoNum type="alphaLcPeriod" startAt="2"/>
            </a:pPr>
            <a:r>
              <a:rPr lang="cs-CZ" sz="1600" dirty="0" smtClean="0"/>
              <a:t>Přerušení barografických údajů nezpochybní důkaz o nepřetržitosti letu, pokud OO a NAC nabudou přesvědčeni, že nechybí žádné kritické údaje a že důkaz zůstává nezpochybnitelný. Když je použito více FR, aplikuje se 4.3.4 (použití „horšího“ výsledku) v případě, že existují nesrovnalosti mezi soubory  .</a:t>
            </a:r>
            <a:r>
              <a:rPr lang="cs-CZ" sz="1600" dirty="0" err="1" smtClean="0"/>
              <a:t>igc</a:t>
            </a:r>
            <a:r>
              <a:rPr lang="cs-CZ" sz="1600" dirty="0" smtClean="0"/>
              <a:t> použitými pro hlášení.</a:t>
            </a:r>
          </a:p>
          <a:p>
            <a:pPr>
              <a:buNone/>
            </a:pPr>
            <a:r>
              <a:rPr lang="cs-CZ" sz="1600" i="1" dirty="0" smtClean="0"/>
              <a:t>	Pozn.: Důkaz o nepřetržitosti letu lze vyhodnotit z časového záznamu výškových údajů GPS.</a:t>
            </a:r>
            <a:endParaRPr lang="cs-CZ" sz="1600" dirty="0" smtClean="0"/>
          </a:p>
          <a:p>
            <a:pPr>
              <a:buNone/>
            </a:pPr>
            <a:r>
              <a:rPr lang="cs-CZ" sz="1600" b="1" dirty="0" smtClean="0"/>
              <a:t>VÝPOČTY A KALIBRACE</a:t>
            </a:r>
            <a:endParaRPr lang="cs-CZ" sz="1600" dirty="0" smtClean="0"/>
          </a:p>
          <a:p>
            <a:pPr>
              <a:buNone/>
            </a:pPr>
            <a:r>
              <a:rPr lang="cs-CZ" sz="1600" dirty="0" smtClean="0"/>
              <a:t>Jakoukoli nepřesnost měření nebo výpočtu vztahující se k letovým údajům je třeba vyložit tak, aby znamenala maximální </a:t>
            </a:r>
            <a:r>
              <a:rPr lang="cs-CZ" sz="1600" u="sng" dirty="0" smtClean="0"/>
              <a:t>znevýhodnění</a:t>
            </a:r>
            <a:r>
              <a:rPr lang="cs-CZ" sz="1600" dirty="0" smtClean="0"/>
              <a:t> pilota. </a:t>
            </a:r>
          </a:p>
          <a:p>
            <a:pPr>
              <a:buNone/>
            </a:pPr>
            <a:r>
              <a:rPr lang="cs-CZ" sz="1600" b="1" dirty="0" smtClean="0"/>
              <a:t>Časové meze pro kalibraci barografu  </a:t>
            </a:r>
            <a:r>
              <a:rPr lang="cs-CZ" sz="1600" dirty="0" smtClean="0"/>
              <a:t>Barografická funkce FR musí být kalibrována během pěti let před letem nebo v průběhu dvou měsíců následujících po letu, aby bylo možné přihlásit rekordy na vzdálenost a rychlost. Obě kalibrace jsou pak požadovány pro výškové rekordy, nebo převýšení, ta méně výhodná se použije pro výpočty. </a:t>
            </a:r>
          </a:p>
          <a:p>
            <a:pPr>
              <a:buNone/>
            </a:pPr>
            <a:endParaRPr lang="cs-CZ" sz="1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smtClean="0"/>
              <a:t>SŘ D a DM - SVĚTOVÉ PLACHTAŘSKÉ REKORDY</a:t>
            </a:r>
            <a:endParaRPr lang="cs-CZ" sz="3200" dirty="0"/>
          </a:p>
        </p:txBody>
      </p:sp>
      <p:sp>
        <p:nvSpPr>
          <p:cNvPr id="3" name="Zástupný symbol pro obsah 2"/>
          <p:cNvSpPr>
            <a:spLocks noGrp="1"/>
          </p:cNvSpPr>
          <p:nvPr>
            <p:ph idx="1"/>
          </p:nvPr>
        </p:nvSpPr>
        <p:spPr/>
        <p:txBody>
          <a:bodyPr>
            <a:normAutofit fontScale="55000" lnSpcReduction="20000"/>
          </a:bodyPr>
          <a:lstStyle/>
          <a:p>
            <a:pPr>
              <a:buNone/>
            </a:pPr>
            <a:r>
              <a:rPr lang="cs-CZ" b="1" dirty="0" smtClean="0"/>
              <a:t>POŽADAVKY NA DŮKAZY O LETU</a:t>
            </a:r>
            <a:endParaRPr lang="cs-CZ" dirty="0" smtClean="0"/>
          </a:p>
          <a:p>
            <a:pPr>
              <a:buNone/>
            </a:pPr>
            <a:r>
              <a:rPr lang="cs-CZ" b="1" dirty="0" smtClean="0"/>
              <a:t>Důkaz o času	</a:t>
            </a:r>
            <a:r>
              <a:rPr lang="cs-CZ" dirty="0" smtClean="0"/>
              <a:t>údaje GPS, odlet a přílet – lineární interpolace ze dvou fixů</a:t>
            </a:r>
          </a:p>
          <a:p>
            <a:pPr>
              <a:buNone/>
            </a:pPr>
            <a:r>
              <a:rPr lang="cs-CZ" b="1" dirty="0" smtClean="0"/>
              <a:t>Důkaz o poloze 	</a:t>
            </a:r>
            <a:r>
              <a:rPr lang="cs-CZ" dirty="0" smtClean="0"/>
              <a:t>Důkaz o poloze musí být získán ze souboru .</a:t>
            </a:r>
            <a:r>
              <a:rPr lang="cs-CZ" dirty="0" err="1" smtClean="0"/>
              <a:t>igc</a:t>
            </a:r>
            <a:r>
              <a:rPr lang="cs-CZ" dirty="0" smtClean="0"/>
              <a:t> z FR.</a:t>
            </a:r>
          </a:p>
          <a:p>
            <a:pPr>
              <a:buNone/>
            </a:pPr>
            <a:r>
              <a:rPr lang="cs-CZ" dirty="0" smtClean="0"/>
              <a:t>			BOD VYPNUTÍ – znění viz odznaky</a:t>
            </a:r>
          </a:p>
          <a:p>
            <a:pPr>
              <a:spcBef>
                <a:spcPts val="0"/>
              </a:spcBef>
              <a:buNone/>
            </a:pPr>
            <a:r>
              <a:rPr lang="cs-CZ" dirty="0" smtClean="0"/>
              <a:t>			ODLETOVÁ / CÍLOVÁ PÁSKA – znění viz odznaky</a:t>
            </a:r>
          </a:p>
          <a:p>
            <a:pPr>
              <a:spcBef>
                <a:spcPts val="0"/>
              </a:spcBef>
              <a:buNone/>
            </a:pPr>
            <a:r>
              <a:rPr lang="cs-CZ" dirty="0" smtClean="0"/>
              <a:t>			DOSAŽENÍ OTOČNÝCH BODŮ – znění viz odznaky</a:t>
            </a:r>
          </a:p>
          <a:p>
            <a:pPr>
              <a:buNone/>
            </a:pPr>
            <a:r>
              <a:rPr lang="cs-CZ" b="1" dirty="0" smtClean="0"/>
              <a:t>Důkaz o nadmořské výšce</a:t>
            </a:r>
            <a:endParaRPr lang="cs-CZ" dirty="0" smtClean="0"/>
          </a:p>
          <a:p>
            <a:pPr>
              <a:spcBef>
                <a:spcPts val="0"/>
              </a:spcBef>
              <a:buNone/>
            </a:pPr>
            <a:r>
              <a:rPr lang="cs-CZ" dirty="0" smtClean="0"/>
              <a:t>   a.	Do výšky 15 000 metrů se musí použít tlakové údaje z FR.</a:t>
            </a:r>
          </a:p>
          <a:p>
            <a:pPr>
              <a:spcBef>
                <a:spcPts val="0"/>
              </a:spcBef>
              <a:buNone/>
            </a:pPr>
            <a:r>
              <a:rPr lang="cs-CZ" dirty="0" smtClean="0"/>
              <a:t>   </a:t>
            </a:r>
            <a:r>
              <a:rPr lang="cs-CZ" dirty="0" err="1" smtClean="0"/>
              <a:t>b</a:t>
            </a:r>
            <a:r>
              <a:rPr lang="cs-CZ" dirty="0" smtClean="0"/>
              <a:t>.	Nad 15 000 metrů se musí použít výškové údaje z FR, který byl schválen pro použití ve vysokých nadmořských výškách (HAFR). </a:t>
            </a:r>
            <a:r>
              <a:rPr lang="cs-CZ" i="1" dirty="0" smtClean="0"/>
              <a:t>Postupy najdete v </a:t>
            </a:r>
            <a:r>
              <a:rPr lang="cs-CZ" i="1" dirty="0" err="1" smtClean="0"/>
              <a:t>Annexu</a:t>
            </a:r>
            <a:r>
              <a:rPr lang="cs-CZ" i="1" dirty="0" smtClean="0"/>
              <a:t> B a C a v Technických specifikacích IGS pro letové zapisovače (FR).</a:t>
            </a:r>
            <a:endParaRPr lang="cs-CZ" dirty="0" smtClean="0"/>
          </a:p>
          <a:p>
            <a:pPr>
              <a:spcBef>
                <a:spcPts val="0"/>
              </a:spcBef>
              <a:buNone/>
            </a:pPr>
            <a:r>
              <a:rPr lang="cs-CZ" dirty="0" smtClean="0"/>
              <a:t>   </a:t>
            </a:r>
            <a:r>
              <a:rPr lang="cs-CZ" dirty="0" err="1" smtClean="0"/>
              <a:t>c</a:t>
            </a:r>
            <a:r>
              <a:rPr lang="cs-CZ" dirty="0" smtClean="0"/>
              <a:t>.	Pro výškové lety musí být zaznamenány jak údaje GPS, tak tlaková výška. Výsledné křivky obou těchto zdrojů si musí odpovídat, aby bylo zajištěno, že v tomto důkazu neexistuje žádná anomálie.</a:t>
            </a:r>
          </a:p>
          <a:p>
            <a:pPr>
              <a:spcBef>
                <a:spcPts val="0"/>
              </a:spcBef>
              <a:buNone/>
            </a:pPr>
            <a:r>
              <a:rPr lang="cs-CZ" dirty="0" smtClean="0"/>
              <a:t>   </a:t>
            </a:r>
            <a:r>
              <a:rPr lang="cs-CZ" dirty="0" err="1" smtClean="0"/>
              <a:t>d</a:t>
            </a:r>
            <a:r>
              <a:rPr lang="cs-CZ" dirty="0" smtClean="0"/>
              <a:t>.	Pokud se jedná o rekord na převýšení, kdy horní hranice je výš, než 15 000 metrů, musí se pro důkaz o spodním bodu použít také údaje z GPS.</a:t>
            </a:r>
          </a:p>
          <a:p>
            <a:pPr>
              <a:spcBef>
                <a:spcPts val="0"/>
              </a:spcBef>
              <a:buNone/>
            </a:pPr>
            <a:r>
              <a:rPr lang="cs-CZ" dirty="0" smtClean="0"/>
              <a:t>   </a:t>
            </a:r>
            <a:r>
              <a:rPr lang="cs-CZ" dirty="0" err="1" smtClean="0"/>
              <a:t>e</a:t>
            </a:r>
            <a:r>
              <a:rPr lang="cs-CZ" dirty="0" smtClean="0"/>
              <a:t>.	Nadmořská výška, ve které kluzák protne odletovou nebo cílovou pásku, se určí lineární interpolací mezi nadmořskými výškami v posledním fixu před protnutím a prvním fixem po protnutí.</a:t>
            </a:r>
          </a:p>
          <a:p>
            <a:pPr>
              <a:buNone/>
            </a:pPr>
            <a:endParaRPr lang="cs-CZ" sz="1600" dirty="0" smtClean="0"/>
          </a:p>
          <a:p>
            <a:endParaRPr lang="cs-CZ" sz="1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smtClean="0"/>
              <a:t>SŘ D a DM - SVĚTOVÉ PLACHTAŘSKÉ REKORDY</a:t>
            </a:r>
            <a:endParaRPr lang="cs-CZ" sz="3200" dirty="0"/>
          </a:p>
        </p:txBody>
      </p:sp>
      <p:sp>
        <p:nvSpPr>
          <p:cNvPr id="3" name="Zástupný symbol pro obsah 2"/>
          <p:cNvSpPr>
            <a:spLocks noGrp="1"/>
          </p:cNvSpPr>
          <p:nvPr>
            <p:ph idx="1"/>
          </p:nvPr>
        </p:nvSpPr>
        <p:spPr>
          <a:xfrm>
            <a:off x="457200" y="1412776"/>
            <a:ext cx="8229600" cy="5184576"/>
          </a:xfrm>
        </p:spPr>
        <p:txBody>
          <a:bodyPr>
            <a:normAutofit lnSpcReduction="10000"/>
          </a:bodyPr>
          <a:lstStyle/>
          <a:p>
            <a:pPr>
              <a:buNone/>
            </a:pPr>
            <a:r>
              <a:rPr lang="cs-CZ" sz="1600" b="1" dirty="0" smtClean="0"/>
              <a:t>Důkaz o chodu zdroje pohonu (</a:t>
            </a:r>
            <a:r>
              <a:rPr lang="cs-CZ" sz="1600" b="1" dirty="0" err="1" smtClean="0"/>
              <a:t>MoP</a:t>
            </a:r>
            <a:r>
              <a:rPr lang="cs-CZ" sz="1600" b="1" dirty="0" smtClean="0"/>
              <a:t>) a postupy pro zapisovač </a:t>
            </a:r>
            <a:r>
              <a:rPr lang="cs-CZ" sz="1600" b="1" dirty="0" err="1" smtClean="0"/>
              <a:t>MoP</a:t>
            </a:r>
            <a:endParaRPr lang="cs-CZ" sz="1600" dirty="0" smtClean="0"/>
          </a:p>
          <a:p>
            <a:pPr>
              <a:buNone/>
            </a:pPr>
            <a:r>
              <a:rPr lang="cs-CZ" sz="1600" dirty="0" smtClean="0"/>
              <a:t>	OO musí potvrdit v Formuláři pro rekord D, že použité prostředky určují, že zapisovač </a:t>
            </a:r>
            <a:r>
              <a:rPr lang="cs-CZ" sz="1600" dirty="0" err="1" smtClean="0"/>
              <a:t>MoP</a:t>
            </a:r>
            <a:r>
              <a:rPr lang="cs-CZ" sz="1600" dirty="0" smtClean="0"/>
              <a:t> pracoval správně.</a:t>
            </a:r>
          </a:p>
          <a:p>
            <a:pPr>
              <a:buNone/>
            </a:pPr>
            <a:r>
              <a:rPr lang="cs-CZ" sz="1600" b="1" dirty="0" smtClean="0"/>
              <a:t>FORMULÁŘE FAI PRO HLÁŠENÍ REKORD</a:t>
            </a:r>
            <a:r>
              <a:rPr lang="cs-CZ" sz="1600" b="1" dirty="0" smtClean="0">
                <a:sym typeface="Arial"/>
              </a:rPr>
              <a:t>Ů</a:t>
            </a:r>
            <a:r>
              <a:rPr lang="cs-CZ" sz="1600" b="1" dirty="0" smtClean="0"/>
              <a:t>    </a:t>
            </a:r>
            <a:r>
              <a:rPr lang="cs-CZ" sz="1600" dirty="0" smtClean="0"/>
              <a:t>Pro hlášení rekordů, sdělovaná FAI, musí být použity platné Oficiální formuláře FAI, schválené IGC. Formuláře FAI jsou k dispozici na web stránce IGC  </a:t>
            </a:r>
            <a:r>
              <a:rPr lang="cs-CZ" sz="1600" u="sng" dirty="0" smtClean="0">
                <a:hlinkClick r:id="rId2"/>
              </a:rPr>
              <a:t>http://www.</a:t>
            </a:r>
            <a:r>
              <a:rPr lang="cs-CZ" sz="1600" u="sng" dirty="0" err="1" smtClean="0">
                <a:hlinkClick r:id="rId2"/>
              </a:rPr>
              <a:t>fai.org</a:t>
            </a:r>
            <a:r>
              <a:rPr lang="cs-CZ" sz="1600" u="sng" dirty="0" smtClean="0">
                <a:hlinkClick r:id="rId2"/>
              </a:rPr>
              <a:t>/</a:t>
            </a:r>
            <a:r>
              <a:rPr lang="cs-CZ" sz="1600" u="sng" dirty="0" err="1" smtClean="0">
                <a:hlinkClick r:id="rId2"/>
              </a:rPr>
              <a:t>igc</a:t>
            </a:r>
            <a:r>
              <a:rPr lang="cs-CZ" sz="1600" u="sng" dirty="0" smtClean="0">
                <a:hlinkClick r:id="rId2"/>
              </a:rPr>
              <a:t>-</a:t>
            </a:r>
            <a:r>
              <a:rPr lang="cs-CZ" sz="1600" u="sng" dirty="0" err="1" smtClean="0">
                <a:hlinkClick r:id="rId2"/>
              </a:rPr>
              <a:t>documments</a:t>
            </a:r>
            <a:r>
              <a:rPr lang="cs-CZ" sz="1600" dirty="0" smtClean="0"/>
              <a:t>  - pak kliknout na </a:t>
            </a:r>
            <a:r>
              <a:rPr lang="cs-CZ" sz="1600" i="1" dirty="0" err="1" smtClean="0"/>
              <a:t>Records</a:t>
            </a:r>
            <a:r>
              <a:rPr lang="cs-CZ" sz="1600" dirty="0" smtClean="0"/>
              <a:t> a na </a:t>
            </a:r>
            <a:r>
              <a:rPr lang="cs-CZ" sz="1600" i="1" dirty="0" err="1" smtClean="0"/>
              <a:t>Record</a:t>
            </a:r>
            <a:r>
              <a:rPr lang="cs-CZ" sz="1600" i="1" dirty="0" smtClean="0"/>
              <a:t> </a:t>
            </a:r>
            <a:r>
              <a:rPr lang="cs-CZ" sz="1600" i="1" dirty="0" err="1" smtClean="0"/>
              <a:t>Claim</a:t>
            </a:r>
            <a:r>
              <a:rPr lang="cs-CZ" sz="1600" i="1" dirty="0" smtClean="0"/>
              <a:t> </a:t>
            </a:r>
            <a:r>
              <a:rPr lang="cs-CZ" sz="1600" i="1" dirty="0" err="1" smtClean="0"/>
              <a:t>Forms</a:t>
            </a:r>
            <a:r>
              <a:rPr lang="cs-CZ" sz="1600" dirty="0" smtClean="0"/>
              <a:t>. Jsou také k dispozici v normální kopii u Kanceláře FAI a Národních aeroklubů. Pro národní rekordy může NAC vydat vlastní formuláře, podobné verzi FAI.</a:t>
            </a:r>
          </a:p>
          <a:p>
            <a:pPr lvl="0"/>
            <a:r>
              <a:rPr lang="cs-CZ" sz="1600" b="1" dirty="0" smtClean="0"/>
              <a:t>Formulář A</a:t>
            </a:r>
            <a:r>
              <a:rPr lang="cs-CZ" sz="1600" dirty="0" smtClean="0"/>
              <a:t>	Rekordy na Absolutní výšku nebo Převýšení (pouze pro volnou třídu)</a:t>
            </a:r>
          </a:p>
          <a:p>
            <a:pPr lvl="0"/>
            <a:r>
              <a:rPr lang="cs-CZ" sz="1600" b="1" dirty="0" smtClean="0"/>
              <a:t>Formulář B	</a:t>
            </a:r>
            <a:r>
              <a:rPr lang="cs-CZ" sz="1600" dirty="0" smtClean="0"/>
              <a:t>Rekordy na vzdálenost</a:t>
            </a:r>
          </a:p>
          <a:p>
            <a:pPr lvl="0"/>
            <a:r>
              <a:rPr lang="cs-CZ" sz="1600" b="1" dirty="0" smtClean="0"/>
              <a:t>Formulář C</a:t>
            </a:r>
            <a:r>
              <a:rPr lang="cs-CZ" sz="1600" dirty="0" smtClean="0"/>
              <a:t> 	Rychlostní rekordy</a:t>
            </a:r>
          </a:p>
          <a:p>
            <a:pPr lvl="0"/>
            <a:r>
              <a:rPr lang="cs-CZ" sz="1600" b="1" dirty="0" smtClean="0"/>
              <a:t>Formulář D</a:t>
            </a:r>
            <a:r>
              <a:rPr lang="cs-CZ" sz="1600" dirty="0" smtClean="0"/>
              <a:t>	Rekordy na Motorových kluzácích Formulář  se přidává k ostatním </a:t>
            </a:r>
          </a:p>
          <a:p>
            <a:pPr>
              <a:buNone/>
            </a:pPr>
            <a:r>
              <a:rPr lang="cs-CZ" sz="1600" dirty="0" smtClean="0"/>
              <a:t>			formulářům, jestliže je to vhodné pro hlášení.</a:t>
            </a:r>
          </a:p>
          <a:p>
            <a:pPr lvl="0"/>
            <a:r>
              <a:rPr lang="cs-CZ" sz="1600" b="1" dirty="0" smtClean="0"/>
              <a:t>Formulář E</a:t>
            </a:r>
            <a:r>
              <a:rPr lang="cs-CZ" sz="1600" dirty="0" smtClean="0"/>
              <a:t>	Vyplňován všemi NAC, kterých se to týká. Formulář musí být součástí </a:t>
            </a:r>
          </a:p>
          <a:p>
            <a:pPr>
              <a:buNone/>
            </a:pPr>
            <a:r>
              <a:rPr lang="cs-CZ" sz="1600" b="1" dirty="0" smtClean="0"/>
              <a:t>			s</a:t>
            </a:r>
            <a:r>
              <a:rPr lang="cs-CZ" sz="1600" dirty="0" smtClean="0"/>
              <a:t>ouboru hlášení.</a:t>
            </a:r>
          </a:p>
          <a:p>
            <a:pPr>
              <a:buNone/>
            </a:pPr>
            <a:endParaRPr lang="cs-CZ" sz="1600" dirty="0" smtClean="0"/>
          </a:p>
          <a:p>
            <a:pPr>
              <a:buNone/>
            </a:pPr>
            <a:r>
              <a:rPr lang="cs-CZ" sz="1600" b="1" dirty="0" smtClean="0"/>
              <a:t>ČASOVÉ LHŮTY PRO OHLAŠOVÁNÍ REKORD</a:t>
            </a:r>
            <a:r>
              <a:rPr lang="cs-CZ" sz="1600" b="1" dirty="0" smtClean="0">
                <a:sym typeface="Arial"/>
              </a:rPr>
              <a:t>Ů  </a:t>
            </a:r>
            <a:r>
              <a:rPr lang="cs-CZ" sz="1600" dirty="0" smtClean="0"/>
              <a:t>FAI musí obdržet oznámení v průběhu sedmi dnů po uskutečnění letu (prodloužení – prezident IGC). NAC musí zaslat dokumentaci – hlášení tak, aby se dostala na FAI  v průběhu 120 dní od data uskutečnění letu, pokud není prezidentem IGC povolena delší lhůta (viz GS-6.8.1).</a:t>
            </a:r>
          </a:p>
          <a:p>
            <a:pPr>
              <a:buNone/>
            </a:pPr>
            <a:endParaRPr lang="cs-CZ" sz="1600" dirty="0" smtClean="0"/>
          </a:p>
          <a:p>
            <a:pPr>
              <a:buNone/>
            </a:pPr>
            <a:endParaRPr lang="cs-CZ" sz="1600" dirty="0" smtClean="0"/>
          </a:p>
          <a:p>
            <a:pPr lvl="0">
              <a:buNone/>
            </a:pPr>
            <a:endParaRPr lang="cs-CZ" sz="1600" dirty="0" smtClean="0"/>
          </a:p>
          <a:p>
            <a:pPr>
              <a:buNone/>
            </a:pPr>
            <a:endParaRPr lang="cs-CZ" sz="1600" dirty="0" smtClean="0"/>
          </a:p>
          <a:p>
            <a:endParaRPr lang="cs-CZ"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smtClean="0"/>
              <a:t>SŘ pro D a DM -  definice</a:t>
            </a:r>
            <a:endParaRPr lang="cs-CZ" sz="3200" dirty="0"/>
          </a:p>
        </p:txBody>
      </p:sp>
      <p:sp>
        <p:nvSpPr>
          <p:cNvPr id="3" name="Zástupný symbol pro obsah 2"/>
          <p:cNvSpPr>
            <a:spLocks noGrp="1"/>
          </p:cNvSpPr>
          <p:nvPr>
            <p:ph idx="1"/>
          </p:nvPr>
        </p:nvSpPr>
        <p:spPr>
          <a:xfrm>
            <a:off x="467544" y="1484784"/>
            <a:ext cx="8229600" cy="4608512"/>
          </a:xfrm>
        </p:spPr>
        <p:txBody>
          <a:bodyPr>
            <a:normAutofit fontScale="85000" lnSpcReduction="20000"/>
          </a:bodyPr>
          <a:lstStyle/>
          <a:p>
            <a:r>
              <a:rPr lang="cs-CZ" sz="1600" b="1" i="1" dirty="0" smtClean="0"/>
              <a:t>PLACHTAŘSKÝ VÝKON    </a:t>
            </a:r>
            <a:r>
              <a:rPr lang="cs-CZ" sz="1600" dirty="0" smtClean="0"/>
              <a:t>z VÝCHOZÍHO BODU TRATI do KONCOVÉHO BODU TRATI</a:t>
            </a:r>
          </a:p>
          <a:p>
            <a:r>
              <a:rPr lang="cs-CZ" sz="1600" b="1" i="1" dirty="0" smtClean="0">
                <a:solidFill>
                  <a:srgbClr val="0070C0"/>
                </a:solidFill>
              </a:rPr>
              <a:t>DEKLARACE  </a:t>
            </a:r>
            <a:r>
              <a:rPr lang="cs-CZ" sz="1600" dirty="0" smtClean="0">
                <a:solidFill>
                  <a:srgbClr val="0070C0"/>
                </a:solidFill>
              </a:rPr>
              <a:t>Záznam provedený před letem obsahující jméno(a) pilota(ů), ID kluzáku a souřadnice jakéhokoli TRAŤOVÉHO BODU požadovaného pro daný PLACHTAŘSKÝ VÝKON.</a:t>
            </a:r>
            <a:r>
              <a:rPr lang="cs-CZ" sz="1600" b="1" i="1" dirty="0" smtClean="0">
                <a:solidFill>
                  <a:srgbClr val="0070C0"/>
                </a:solidFill>
              </a:rPr>
              <a:t> </a:t>
            </a:r>
            <a:endParaRPr lang="cs-CZ" sz="1600" dirty="0" smtClean="0">
              <a:solidFill>
                <a:srgbClr val="0070C0"/>
              </a:solidFill>
            </a:endParaRPr>
          </a:p>
          <a:p>
            <a:r>
              <a:rPr lang="cs-CZ" sz="1600" b="1" i="1" dirty="0" smtClean="0"/>
              <a:t>TRAŤOVÝ BOD   </a:t>
            </a:r>
            <a:r>
              <a:rPr lang="cs-CZ" sz="1600" dirty="0" err="1" smtClean="0"/>
              <a:t>Bod</a:t>
            </a:r>
            <a:r>
              <a:rPr lang="cs-CZ" sz="1600" dirty="0" smtClean="0"/>
              <a:t>, určený sadou souřadnic.</a:t>
            </a:r>
            <a:r>
              <a:rPr lang="en-US" sz="1600" dirty="0" smtClean="0"/>
              <a:t> </a:t>
            </a:r>
            <a:r>
              <a:rPr lang="cs-CZ" sz="1600" dirty="0" smtClean="0"/>
              <a:t>TRAŤOVÝ BOD může být ODLETOVÝ (VÝCHOZÍ) BOD, OTOČNÝ BOD, nebo CÍLOVÝ (KONCOVÝ) BOD</a:t>
            </a:r>
            <a:r>
              <a:rPr lang="en-US" sz="1600" dirty="0" smtClean="0"/>
              <a:t>. </a:t>
            </a:r>
            <a:endParaRPr lang="cs-CZ" sz="1600" dirty="0" smtClean="0"/>
          </a:p>
          <a:p>
            <a:r>
              <a:rPr lang="cs-CZ" sz="1600" b="1" i="1" dirty="0" smtClean="0"/>
              <a:t>RAMENO   </a:t>
            </a:r>
            <a:r>
              <a:rPr lang="cs-CZ" sz="1600" dirty="0" smtClean="0"/>
              <a:t>Přímá spojnice mezi dvěma po sobě následujícími TRAŤOVÝMI BODY. </a:t>
            </a:r>
          </a:p>
          <a:p>
            <a:r>
              <a:rPr lang="cs-CZ" sz="1600" b="1" i="1" dirty="0" smtClean="0"/>
              <a:t>TRAŤ   </a:t>
            </a:r>
            <a:r>
              <a:rPr lang="cs-CZ" sz="1600" dirty="0" smtClean="0"/>
              <a:t>Všechna RAMENA PLACHTAŘSKÉHO VÝKONU. </a:t>
            </a:r>
          </a:p>
          <a:p>
            <a:r>
              <a:rPr lang="cs-CZ" sz="1600" b="1" i="1" dirty="0" smtClean="0"/>
              <a:t>UZAVŘENÁ TRAŤ  </a:t>
            </a:r>
            <a:r>
              <a:rPr lang="cs-CZ" sz="1600" dirty="0" err="1" smtClean="0"/>
              <a:t>TRAŤ</a:t>
            </a:r>
            <a:r>
              <a:rPr lang="cs-CZ" sz="1600" dirty="0" smtClean="0"/>
              <a:t>, kde souřadnice CÍLOVÉHO BODU a ODLETOVÉHO BODU musí být identické.</a:t>
            </a:r>
          </a:p>
          <a:p>
            <a:r>
              <a:rPr lang="cs-CZ" sz="1600" b="1" i="1" dirty="0" smtClean="0"/>
              <a:t>POZOROVACÍ OBLAST (OZ) </a:t>
            </a:r>
            <a:r>
              <a:rPr lang="cs-CZ" sz="1600" dirty="0" smtClean="0"/>
              <a:t>Vzdušný prostor určující dosažení OTOČNÉHO BODU. </a:t>
            </a:r>
          </a:p>
          <a:p>
            <a:pPr>
              <a:buNone/>
            </a:pPr>
            <a:r>
              <a:rPr lang="cs-CZ" sz="1600" dirty="0" smtClean="0"/>
              <a:t>         CYLINDR – poloměr 500m a neomezenou výšku se středem v OTOČNÉM BODU, nebo</a:t>
            </a:r>
          </a:p>
          <a:p>
            <a:pPr>
              <a:buNone/>
            </a:pPr>
            <a:r>
              <a:rPr lang="cs-CZ" sz="1600" dirty="0" smtClean="0"/>
              <a:t>	 SEKTOR – kvadrant s neomezeným poloměrem a výškou s vrcholem v OTOČNÉM BODU a orientovaný symetricky na vzdálenější straně od spojnic příletového a odletového ramene. </a:t>
            </a:r>
          </a:p>
          <a:p>
            <a:r>
              <a:rPr lang="cs-CZ" sz="1600" b="1" i="1" dirty="0" smtClean="0"/>
              <a:t>BOD VYPNUTÍ </a:t>
            </a:r>
            <a:r>
              <a:rPr lang="cs-CZ" sz="1600" dirty="0" smtClean="0"/>
              <a:t>- TRAŤOVÝ BOD, kde se kluzák vypne z vleku, nebo kde dojde k zastavení </a:t>
            </a:r>
            <a:r>
              <a:rPr lang="cs-CZ" sz="1600" dirty="0" err="1" smtClean="0"/>
              <a:t>MoP</a:t>
            </a:r>
            <a:endParaRPr lang="cs-CZ" sz="1600" dirty="0" smtClean="0"/>
          </a:p>
          <a:p>
            <a:r>
              <a:rPr lang="cs-CZ" sz="1600" b="1" i="1" dirty="0" smtClean="0"/>
              <a:t>ODLETOVÝ (VÝCHOZÍ) BOD </a:t>
            </a:r>
            <a:r>
              <a:rPr lang="cs-CZ" sz="1600" dirty="0" smtClean="0"/>
              <a:t> TRAŤOVÝ BOD, označující zahájení PLACHTAŘSKÉHO VÝKONU.  Je to buď:        a) BOD VYPNUTÍ         b) deklarované souřadnice ODLETU          c) FIX vybraný po letu.</a:t>
            </a:r>
          </a:p>
          <a:p>
            <a:r>
              <a:rPr lang="cs-CZ" sz="1600" b="1" i="1" dirty="0" smtClean="0"/>
              <a:t>OTOČNÝ BOD  </a:t>
            </a:r>
            <a:r>
              <a:rPr lang="cs-CZ" sz="1600" dirty="0" smtClean="0"/>
              <a:t>TRAŤOVÝ BOD mezi dvěma po sobě následujícími RAMENY. </a:t>
            </a:r>
          </a:p>
          <a:p>
            <a:r>
              <a:rPr lang="cs-CZ" sz="1600" b="1" i="1" dirty="0" smtClean="0"/>
              <a:t>CÍLOVÝ (KONCOVÝ) BOD  </a:t>
            </a:r>
            <a:r>
              <a:rPr lang="cs-CZ" sz="1600" dirty="0" smtClean="0"/>
              <a:t>TRAŤOVÝ BOD, označující konec PLACHTAŘSKÉHO VÝKONU. Je to buď: 	               a) bod, ve kterém se kluzák zastaví při přistání,      ) deklarované souřadnice CÍLE,      c) FIX vybraný po letu,    d) FIX, ve kterém byla uvedena pohonná jednotka do chodu. </a:t>
            </a:r>
          </a:p>
          <a:p>
            <a:r>
              <a:rPr lang="cs-CZ" sz="1600" b="1" i="1" dirty="0" smtClean="0"/>
              <a:t>ODLETOVÁ&amp;CÍLOVÁ PÁSKA </a:t>
            </a:r>
            <a:r>
              <a:rPr lang="cs-CZ" sz="1600" dirty="0" smtClean="0"/>
              <a:t>vodorovná čára o délce 1km se středem v ODLETOVÉM nebo CÍLOVÉM BODU. V každém případě je ODLETOVÁ PÁSKA kolmá na první RAMENO a CÍLOVÁ PÁSKA na poslední RAMENO.     U VOLNÉ UZAVŘENÉ TRATI s použitím ODLETOVÉHO FIXU má CÍLOVÁ PÁSKA střed v ODLETOVÉM FIXU.</a:t>
            </a:r>
            <a:endParaRPr lang="cs-CZ" sz="1600" b="1" i="1" dirty="0" smtClean="0"/>
          </a:p>
          <a:p>
            <a:pPr>
              <a:buNone/>
            </a:pPr>
            <a:endParaRPr lang="cs-CZ" sz="1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smtClean="0"/>
              <a:t>SŘ D a DM - OFICIÁLNÍ POZOROVATELÉ A CERTIFIKACE</a:t>
            </a:r>
            <a:endParaRPr lang="cs-CZ" sz="3200" dirty="0"/>
          </a:p>
        </p:txBody>
      </p:sp>
      <p:sp>
        <p:nvSpPr>
          <p:cNvPr id="3" name="Zástupný symbol pro obsah 2"/>
          <p:cNvSpPr>
            <a:spLocks noGrp="1"/>
          </p:cNvSpPr>
          <p:nvPr>
            <p:ph idx="1"/>
          </p:nvPr>
        </p:nvSpPr>
        <p:spPr>
          <a:xfrm>
            <a:off x="457200" y="1484784"/>
            <a:ext cx="8229600" cy="5040560"/>
          </a:xfrm>
        </p:spPr>
        <p:txBody>
          <a:bodyPr>
            <a:normAutofit/>
          </a:bodyPr>
          <a:lstStyle/>
          <a:p>
            <a:pPr>
              <a:buNone/>
            </a:pPr>
            <a:r>
              <a:rPr lang="cs-CZ" sz="1600" b="1" dirty="0" smtClean="0"/>
              <a:t>Národní kontrola leteckých sportů (NAC) </a:t>
            </a:r>
            <a:r>
              <a:rPr lang="cs-CZ" sz="1600" dirty="0" smtClean="0"/>
              <a:t>je orgán úředně odpovědný za národní činnosti ve sportovním letectví, jako například za vystavování Sportovních licencí. Potvrzování národních rekordů a další odpovědnosti jsou často delegovány na národní plachtařské orgány. Jak v SC3, tak v </a:t>
            </a:r>
            <a:r>
              <a:rPr lang="cs-CZ" sz="1600" dirty="0" err="1" smtClean="0"/>
              <a:t>Annexu</a:t>
            </a:r>
            <a:r>
              <a:rPr lang="cs-CZ" sz="1600" dirty="0" smtClean="0"/>
              <a:t> C se NAC vztahuje na každý takový orgán.</a:t>
            </a:r>
          </a:p>
          <a:p>
            <a:pPr lvl="0"/>
            <a:r>
              <a:rPr lang="cs-CZ" sz="1600" u="sng" dirty="0" smtClean="0"/>
              <a:t>ORGANIZUJÍCÍ NAC</a:t>
            </a:r>
            <a:r>
              <a:rPr lang="cs-CZ" sz="1600" dirty="0" smtClean="0"/>
              <a:t>  </a:t>
            </a:r>
            <a:r>
              <a:rPr lang="cs-CZ" sz="1600" dirty="0" err="1" smtClean="0"/>
              <a:t>NAC</a:t>
            </a:r>
            <a:r>
              <a:rPr lang="cs-CZ" sz="1600" dirty="0" smtClean="0"/>
              <a:t> je odpovědný za vydávání Sportovní licence pilotovi podle jeho národnosti nebo místa pobytu. Tento NAC, označený jako organizující NAC, potvrzuje uskutečnění výkonu pilota a v případě Mezinárodního rekordu také dokumentaci dodávanou na FAI, bez ohledu na to, kde byl pokus o rekord  uskutečněn.</a:t>
            </a:r>
          </a:p>
          <a:p>
            <a:pPr lvl="0"/>
            <a:r>
              <a:rPr lang="cs-CZ" sz="1600" u="sng" dirty="0" smtClean="0"/>
              <a:t>KONTROLUJÍCÍ NAC</a:t>
            </a:r>
            <a:r>
              <a:rPr lang="cs-CZ" sz="1600" dirty="0" smtClean="0"/>
              <a:t>  Pokud je let nebo zahájen v jiné zemi, než v zemi organizujícího NAC, pak NAC hostitelské země musí provést kontrolu letu.</a:t>
            </a:r>
          </a:p>
          <a:p>
            <a:r>
              <a:rPr lang="cs-CZ" sz="1600" dirty="0" smtClean="0"/>
              <a:t>Oficiální pozorovatelé – návštěvníci mohou být kontrolujícím NAC zplnomocněni (před provedeným letem), aby pracovali v jeho zastoupení. Tento OO může zaslat zkompletované hlášení organizujícímu NAC poté, kdy hlášení zkontroloval kontrolující NAC a potvrdil, že let byl proveden podle pravidel.  </a:t>
            </a:r>
          </a:p>
          <a:p>
            <a:pPr lvl="0"/>
            <a:r>
              <a:rPr lang="cs-CZ" sz="1600" dirty="0" smtClean="0"/>
              <a:t>Jestliže kontrolující NAC v dané zemi neexistuje, nebo je neaktivní, organizující NAC může převzít odpovědnost za kontrolu letů na rekord nebo odznak v takové zemi. Pokud si není organizující NAC jist současným statutem té země v rámci FAI, musí kontaktovat  </a:t>
            </a:r>
            <a:r>
              <a:rPr lang="cs-CZ" sz="1600" i="1" u="sng" dirty="0" err="1" smtClean="0">
                <a:hlinkClick r:id="rId2"/>
              </a:rPr>
              <a:t>members</a:t>
            </a:r>
            <a:r>
              <a:rPr lang="cs-CZ" sz="1600" i="1" u="sng" dirty="0" smtClean="0">
                <a:hlinkClick r:id="rId2"/>
              </a:rPr>
              <a:t>@</a:t>
            </a:r>
            <a:r>
              <a:rPr lang="cs-CZ" sz="1600" i="1" u="sng" dirty="0" err="1" smtClean="0">
                <a:hlinkClick r:id="rId2"/>
              </a:rPr>
              <a:t>fai.org</a:t>
            </a:r>
            <a:r>
              <a:rPr lang="cs-CZ" sz="1600" i="1" u="sng" dirty="0" smtClean="0"/>
              <a:t> </a:t>
            </a:r>
            <a:r>
              <a:rPr lang="cs-CZ" sz="1600" dirty="0" smtClean="0"/>
              <a:t>  nebo  </a:t>
            </a:r>
            <a:r>
              <a:rPr lang="cs-CZ" sz="1600" i="1" dirty="0" smtClean="0">
                <a:solidFill>
                  <a:srgbClr val="0070C0"/>
                </a:solidFill>
              </a:rPr>
              <a:t>http//www.</a:t>
            </a:r>
            <a:r>
              <a:rPr lang="cs-CZ" sz="1600" i="1" dirty="0" err="1" smtClean="0">
                <a:solidFill>
                  <a:srgbClr val="0070C0"/>
                </a:solidFill>
              </a:rPr>
              <a:t>fai.org</a:t>
            </a:r>
            <a:r>
              <a:rPr lang="cs-CZ" sz="1600" i="1" dirty="0" smtClean="0">
                <a:solidFill>
                  <a:srgbClr val="0070C0"/>
                </a:solidFill>
              </a:rPr>
              <a:t>/</a:t>
            </a:r>
            <a:r>
              <a:rPr lang="cs-CZ" sz="1600" i="1" dirty="0" err="1" smtClean="0">
                <a:solidFill>
                  <a:srgbClr val="0070C0"/>
                </a:solidFill>
              </a:rPr>
              <a:t>members</a:t>
            </a:r>
            <a:r>
              <a:rPr lang="cs-CZ" sz="1600" dirty="0" smtClean="0"/>
              <a:t>.</a:t>
            </a:r>
            <a:endParaRPr lang="cs-CZ" sz="16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smtClean="0"/>
              <a:t>SŘ D a DM - OFICIÁLNÍ POZOROVATELÉ A CERTIFIKACE</a:t>
            </a:r>
            <a:endParaRPr lang="cs-CZ" sz="3200" dirty="0"/>
          </a:p>
        </p:txBody>
      </p:sp>
      <p:sp>
        <p:nvSpPr>
          <p:cNvPr id="3" name="Zástupný symbol pro obsah 2"/>
          <p:cNvSpPr>
            <a:spLocks noGrp="1"/>
          </p:cNvSpPr>
          <p:nvPr>
            <p:ph idx="1"/>
          </p:nvPr>
        </p:nvSpPr>
        <p:spPr>
          <a:xfrm>
            <a:off x="467544" y="1484784"/>
            <a:ext cx="8229600" cy="4896544"/>
          </a:xfrm>
        </p:spPr>
        <p:txBody>
          <a:bodyPr>
            <a:normAutofit fontScale="70000" lnSpcReduction="20000"/>
          </a:bodyPr>
          <a:lstStyle/>
          <a:p>
            <a:pPr>
              <a:buNone/>
            </a:pPr>
            <a:r>
              <a:rPr lang="cs-CZ" sz="2300" b="1" dirty="0" smtClean="0"/>
              <a:t>POŽADAVKY NA OFICIÁLNÍ POZOROVATELE (OO) -</a:t>
            </a:r>
            <a:r>
              <a:rPr lang="cs-CZ" sz="2300" dirty="0" smtClean="0"/>
              <a:t> Pověření a pravomoc (ředitel závodu), Povinnosti (dodržování SŘ), Kompetence</a:t>
            </a:r>
          </a:p>
          <a:p>
            <a:pPr>
              <a:buNone/>
            </a:pPr>
            <a:r>
              <a:rPr lang="cs-CZ" sz="2300" b="1" dirty="0" smtClean="0"/>
              <a:t>Střet zájmů </a:t>
            </a:r>
            <a:r>
              <a:rPr lang="cs-CZ" sz="2300" dirty="0" smtClean="0"/>
              <a:t>(osobní zájem, finanční zájem, nepotvrzovat sám sobě, dodržování Etického kodexu)</a:t>
            </a:r>
          </a:p>
          <a:p>
            <a:pPr>
              <a:buNone/>
            </a:pPr>
            <a:r>
              <a:rPr lang="cs-CZ" sz="2300" b="1" dirty="0" smtClean="0"/>
              <a:t>KONTROLA LETU a OVĚŘOVÁNÍ – </a:t>
            </a:r>
            <a:r>
              <a:rPr lang="cs-CZ" sz="2300" dirty="0" smtClean="0"/>
              <a:t>před letem, po letu, ověřování</a:t>
            </a:r>
          </a:p>
          <a:p>
            <a:r>
              <a:rPr lang="cs-CZ" sz="2300" b="1" dirty="0" smtClean="0"/>
              <a:t>Kontrolní činnosti před letem    </a:t>
            </a:r>
            <a:r>
              <a:rPr lang="cs-CZ" sz="2300" dirty="0" smtClean="0"/>
              <a:t>Je-li přítomen při vzletu, musí OO potvrdit jméno(a) pilota a označení použitého kluzáku. Není-li to možné, musí OO zapečetit spojení FR (nebo PR) ke kluzáku. V každém případě a pro každý FR nebo PR musí OO provést požadované kontrolní činnosti a u motorových kluzáků musí OO prověřit prostředky pro detekci použití </a:t>
            </a:r>
            <a:r>
              <a:rPr lang="cs-CZ" sz="2300" dirty="0" err="1" smtClean="0"/>
              <a:t>MoP</a:t>
            </a:r>
            <a:r>
              <a:rPr lang="cs-CZ" sz="2300" dirty="0" smtClean="0"/>
              <a:t>.</a:t>
            </a:r>
          </a:p>
          <a:p>
            <a:r>
              <a:rPr lang="cs-CZ" sz="2300" b="1" dirty="0" smtClean="0"/>
              <a:t>Vzlet a přistání</a:t>
            </a:r>
            <a:r>
              <a:rPr lang="cs-CZ" sz="2300" dirty="0" smtClean="0"/>
              <a:t>     Použití důkazů nezávislých na zařízení k potvrzení časů a bodů vzletu a přistání, jméno(a) pilota, typ kluzáku a registrační značku. U letů na dobu trvání u Stříbra /Zlata provedených pod stálým dohledem OO je požadován čas přistání. </a:t>
            </a:r>
          </a:p>
          <a:p>
            <a:r>
              <a:rPr lang="cs-CZ" sz="2300" b="1" dirty="0" smtClean="0"/>
              <a:t>Kontrolní činnosti po letu</a:t>
            </a:r>
            <a:r>
              <a:rPr lang="cs-CZ" sz="2300" dirty="0" smtClean="0"/>
              <a:t>    OO musí zkontrolovat jakékoli pečeti aplikované před vzletem pro každý FR(nebo PR), provést nebo dohlédnout na přenos údajů. Celkové vyhodnocení a předložení hlášení musí provést OO nebo jiná kvalifikovaná osoba, která musí poskytnout: </a:t>
            </a:r>
          </a:p>
          <a:p>
            <a:pPr>
              <a:buNone/>
            </a:pPr>
            <a:r>
              <a:rPr lang="cs-CZ" sz="2300" dirty="0" smtClean="0"/>
              <a:t>	•    původní data na paměťovém zařízení co nejdříve po přistání. Ta musí obsahovat soubor .</a:t>
            </a:r>
            <a:r>
              <a:rPr lang="cs-CZ" sz="2300" dirty="0" err="1" smtClean="0"/>
              <a:t>igc</a:t>
            </a:r>
            <a:r>
              <a:rPr lang="cs-CZ" sz="2300" dirty="0" smtClean="0"/>
              <a:t> a soubor ze zařízení v originálním formátu (pokud je jiný). Hlášení musí obsahovat kopii kalibrační křivky pro každý   .</a:t>
            </a:r>
            <a:r>
              <a:rPr lang="cs-CZ" sz="2300" dirty="0" err="1" smtClean="0"/>
              <a:t>igc</a:t>
            </a:r>
            <a:r>
              <a:rPr lang="cs-CZ" sz="2300" dirty="0" smtClean="0"/>
              <a:t> soubor poskytnutý pro analýzu. </a:t>
            </a:r>
          </a:p>
          <a:p>
            <a:pPr>
              <a:buNone/>
            </a:pPr>
            <a:r>
              <a:rPr lang="cs-CZ" sz="2300" dirty="0" smtClean="0"/>
              <a:t>	•     příslušné formuláře hlášení spolu s důkazem od OO, že další ručně zaznamenané časy a místa týkající se letu odpovídají ekvivalentním údajům z FR/PR.</a:t>
            </a:r>
          </a:p>
          <a:p>
            <a:endParaRPr lang="cs-CZ" sz="1600" dirty="0" smtClean="0"/>
          </a:p>
          <a:p>
            <a:pPr>
              <a:buNone/>
            </a:pPr>
            <a:endParaRPr lang="cs-CZ" sz="1700" dirty="0" smtClean="0"/>
          </a:p>
          <a:p>
            <a:pPr>
              <a:buNone/>
            </a:pPr>
            <a:endParaRPr lang="cs-CZ" sz="1600" dirty="0" smtClean="0"/>
          </a:p>
          <a:p>
            <a:pPr>
              <a:buNone/>
            </a:pPr>
            <a:endParaRPr lang="cs-CZ" sz="1600" dirty="0" smtClean="0"/>
          </a:p>
          <a:p>
            <a:endParaRPr lang="cs-CZ" sz="16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Autofit/>
          </a:bodyPr>
          <a:lstStyle/>
          <a:p>
            <a:r>
              <a:rPr lang="cs-CZ" sz="3200" dirty="0" smtClean="0"/>
              <a:t>SŘ D a DM - OFICIÁLNÍ POZOROVATELÉ A CERTIFIKACE</a:t>
            </a:r>
            <a:endParaRPr lang="cs-CZ" sz="3200" dirty="0"/>
          </a:p>
        </p:txBody>
      </p:sp>
      <p:sp>
        <p:nvSpPr>
          <p:cNvPr id="3" name="Obdélník 2"/>
          <p:cNvSpPr/>
          <p:nvPr/>
        </p:nvSpPr>
        <p:spPr>
          <a:xfrm>
            <a:off x="395536" y="1484784"/>
            <a:ext cx="7992888" cy="4862870"/>
          </a:xfrm>
          <a:prstGeom prst="rect">
            <a:avLst/>
          </a:prstGeom>
        </p:spPr>
        <p:txBody>
          <a:bodyPr wrap="square">
            <a:spAutoFit/>
          </a:bodyPr>
          <a:lstStyle/>
          <a:p>
            <a:r>
              <a:rPr lang="cs-CZ" sz="1300" b="1" dirty="0" smtClean="0"/>
              <a:t>Analýza údajů   </a:t>
            </a:r>
            <a:r>
              <a:rPr lang="cs-CZ" sz="1300" dirty="0" smtClean="0"/>
              <a:t>Osoba, která je pověřena NAC,  musí provést analýzu dat následujícím způsobem:</a:t>
            </a:r>
          </a:p>
          <a:p>
            <a:endParaRPr lang="cs-CZ" sz="1300" dirty="0" smtClean="0"/>
          </a:p>
          <a:p>
            <a:pPr marL="342900" indent="-342900">
              <a:buAutoNum type="alphaLcPeriod"/>
            </a:pPr>
            <a:r>
              <a:rPr lang="cs-CZ" sz="1300" u="sng" dirty="0" smtClean="0"/>
              <a:t>Soubory  .</a:t>
            </a:r>
            <a:r>
              <a:rPr lang="cs-CZ" sz="1300" u="sng" dirty="0" err="1" smtClean="0"/>
              <a:t>igc</a:t>
            </a:r>
            <a:r>
              <a:rPr lang="cs-CZ" sz="1300" u="sng" dirty="0" smtClean="0"/>
              <a:t> z hlášených letů musí být původní</a:t>
            </a:r>
            <a:r>
              <a:rPr lang="cs-CZ" sz="1300" dirty="0" smtClean="0"/>
              <a:t>, stažené z FR nebo PR, jiné nesmí být použity pro analýzu. Je nutné provést validaci záznamu a ověřit nepřetržitost letu. </a:t>
            </a:r>
          </a:p>
          <a:p>
            <a:pPr marL="342900" indent="-342900">
              <a:buAutoNum type="alphaLcPeriod"/>
            </a:pPr>
            <a:r>
              <a:rPr lang="cs-CZ" sz="1300" dirty="0" smtClean="0"/>
              <a:t>získané </a:t>
            </a:r>
            <a:r>
              <a:rPr lang="cs-CZ" sz="1300" u="sng" dirty="0" smtClean="0"/>
              <a:t>fixy traťových bodů </a:t>
            </a:r>
            <a:r>
              <a:rPr lang="cs-CZ" sz="1300" dirty="0" smtClean="0"/>
              <a:t>musí být určeny z důkazu z FR nebo PR, jak je to obvyklé. Když je použito více  zařízení a existují nesrovnalosti, použije se čl. 4.3.5. Jakákoli nepřesnost měření nebo výpočtu vztahujícím k letovým údajům musí být prezentována tak, aby byla k </a:t>
            </a:r>
            <a:r>
              <a:rPr lang="cs-CZ" sz="1300" u="sng" dirty="0" smtClean="0"/>
              <a:t>maximálnímu znevýhodnění pilota</a:t>
            </a:r>
            <a:r>
              <a:rPr lang="cs-CZ" sz="1300" dirty="0" smtClean="0"/>
              <a:t>.  </a:t>
            </a:r>
            <a:r>
              <a:rPr lang="cs-CZ" sz="1300" i="1" dirty="0" smtClean="0">
                <a:solidFill>
                  <a:schemeClr val="accent6">
                    <a:lumMod val="50000"/>
                  </a:schemeClr>
                </a:solidFill>
              </a:rPr>
              <a:t> </a:t>
            </a:r>
            <a:endParaRPr lang="cs-CZ" sz="1300" dirty="0" smtClean="0">
              <a:solidFill>
                <a:schemeClr val="accent6">
                  <a:lumMod val="50000"/>
                </a:schemeClr>
              </a:solidFill>
            </a:endParaRPr>
          </a:p>
          <a:p>
            <a:pPr marL="342900" indent="-342900">
              <a:buAutoNum type="alphaLcPeriod"/>
            </a:pPr>
            <a:r>
              <a:rPr lang="cs-CZ" sz="1300" u="sng" dirty="0" smtClean="0"/>
              <a:t>Hlášení na odznaky nebo rekordy</a:t>
            </a:r>
            <a:r>
              <a:rPr lang="cs-CZ" sz="1300" dirty="0" smtClean="0"/>
              <a:t>  - musí se provést oprava tlakové výšky pomocí kalibračních údajů. Jestliže se jedná o hlášení </a:t>
            </a:r>
            <a:r>
              <a:rPr lang="cs-CZ" sz="1300" u="sng" dirty="0" smtClean="0"/>
              <a:t>rekordu v absolutní výšce</a:t>
            </a:r>
            <a:r>
              <a:rPr lang="cs-CZ" sz="1300" dirty="0" smtClean="0"/>
              <a:t>, tlakové výšky musí být opraveny o chybu přístroje i o nestandardní atmosférický tlak. Postup je dán v SC3C 3.5 a 3.6.</a:t>
            </a:r>
          </a:p>
          <a:p>
            <a:r>
              <a:rPr lang="cs-CZ" sz="1300" dirty="0" smtClean="0"/>
              <a:t> Je-li použito více FR, jakékoli zaznamenané rozdíly souřadnic způsobené konstrukcí zařízení musí být nanejvýš v rozsahu +/- 0.001 minuta u každého traťového bodu.</a:t>
            </a:r>
          </a:p>
          <a:p>
            <a:endParaRPr lang="cs-CZ" sz="1400" b="1" dirty="0" smtClean="0"/>
          </a:p>
          <a:p>
            <a:r>
              <a:rPr lang="cs-CZ" sz="1400" b="1" dirty="0" smtClean="0"/>
              <a:t>Rozdílnosti souborů při použití více zařízení</a:t>
            </a:r>
            <a:r>
              <a:rPr lang="cs-CZ" sz="1400" dirty="0" smtClean="0"/>
              <a:t> </a:t>
            </a:r>
          </a:p>
          <a:p>
            <a:endParaRPr lang="cs-CZ" sz="1400" dirty="0" smtClean="0"/>
          </a:p>
          <a:p>
            <a:r>
              <a:rPr lang="cs-CZ" sz="1400" dirty="0" smtClean="0"/>
              <a:t> a.   Existuje-li drobný rozdíl v údajích o pilotu nebo letadle, OO musí přiložit potvrzení vysvětlující např. že je známo, že </a:t>
            </a:r>
            <a:r>
              <a:rPr lang="cs-CZ" sz="1400" dirty="0" err="1" smtClean="0"/>
              <a:t>J.Jones</a:t>
            </a:r>
            <a:r>
              <a:rPr lang="cs-CZ" sz="1400" dirty="0" smtClean="0"/>
              <a:t> a </a:t>
            </a:r>
            <a:r>
              <a:rPr lang="cs-CZ" sz="1400" dirty="0" err="1" smtClean="0"/>
              <a:t>James</a:t>
            </a:r>
            <a:r>
              <a:rPr lang="cs-CZ" sz="1400" dirty="0" smtClean="0"/>
              <a:t> </a:t>
            </a:r>
            <a:r>
              <a:rPr lang="cs-CZ" sz="1400" dirty="0" err="1" smtClean="0"/>
              <a:t>L</a:t>
            </a:r>
            <a:r>
              <a:rPr lang="cs-CZ" sz="1400" dirty="0" smtClean="0"/>
              <a:t>.</a:t>
            </a:r>
            <a:r>
              <a:rPr lang="cs-CZ" sz="1400" dirty="0" err="1" smtClean="0"/>
              <a:t>Jones</a:t>
            </a:r>
            <a:r>
              <a:rPr lang="cs-CZ" sz="1400" dirty="0" smtClean="0"/>
              <a:t>  odpovídají stejné osobě. </a:t>
            </a:r>
          </a:p>
          <a:p>
            <a:r>
              <a:rPr lang="cs-CZ" sz="1400" dirty="0" err="1" smtClean="0"/>
              <a:t>b</a:t>
            </a:r>
            <a:r>
              <a:rPr lang="cs-CZ" sz="1400" dirty="0" smtClean="0"/>
              <a:t>.   Jestliže se v .</a:t>
            </a:r>
            <a:r>
              <a:rPr lang="cs-CZ" sz="1400" dirty="0" err="1" smtClean="0"/>
              <a:t>igc</a:t>
            </a:r>
            <a:r>
              <a:rPr lang="cs-CZ" sz="1400" dirty="0" smtClean="0"/>
              <a:t> souboru vytvořeném jedním zařízením vyskytují </a:t>
            </a:r>
            <a:r>
              <a:rPr lang="cs-CZ" sz="1400" u="sng" dirty="0" smtClean="0"/>
              <a:t>výpadky delší než 1 minuta</a:t>
            </a:r>
            <a:r>
              <a:rPr lang="cs-CZ" sz="1400" dirty="0" smtClean="0"/>
              <a:t>, nebo časté menší výpadky údajů, pak pro potvrzení nepřetržitosti letu se musí použít údaje z jiného zařízení. </a:t>
            </a:r>
          </a:p>
          <a:p>
            <a:r>
              <a:rPr lang="cs-CZ" sz="1400" dirty="0" err="1" smtClean="0"/>
              <a:t>c</a:t>
            </a:r>
            <a:r>
              <a:rPr lang="cs-CZ" sz="1400" dirty="0" smtClean="0"/>
              <a:t>.   Pokud přesnost zařízení v údajích o času, poloze, nebo nadmořské výšce vede k různým celkovým výsledkům, musí se v hlášení použít ten výsledek, který přináší nejmenší zisk. </a:t>
            </a:r>
          </a:p>
          <a:p>
            <a:r>
              <a:rPr lang="cs-CZ" sz="1400" dirty="0" err="1" smtClean="0"/>
              <a:t>d</a:t>
            </a:r>
            <a:r>
              <a:rPr lang="cs-CZ" sz="1400" dirty="0" smtClean="0"/>
              <a:t>.   Jestliže údaje z jednoho FR/PR ukazují, že traťový bod nebyl dosažen, ale údaje z jiného ukazují správné dosažení, traťový bod se považuje jako dosažený.</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332657"/>
            <a:ext cx="7772400" cy="1080119"/>
          </a:xfrm>
        </p:spPr>
        <p:txBody>
          <a:bodyPr>
            <a:normAutofit/>
          </a:bodyPr>
          <a:lstStyle/>
          <a:p>
            <a:r>
              <a:rPr lang="cs-CZ" sz="3200" dirty="0" smtClean="0"/>
              <a:t>SŘ D a DM - OFICIÁLNÍ POZOROVATELÉ A CERTIFIKACE</a:t>
            </a:r>
            <a:endParaRPr lang="cs-CZ" sz="3200" dirty="0"/>
          </a:p>
        </p:txBody>
      </p:sp>
      <p:sp>
        <p:nvSpPr>
          <p:cNvPr id="3" name="Podnadpis 2"/>
          <p:cNvSpPr>
            <a:spLocks noGrp="1"/>
          </p:cNvSpPr>
          <p:nvPr>
            <p:ph type="subTitle" idx="1"/>
          </p:nvPr>
        </p:nvSpPr>
        <p:spPr>
          <a:xfrm>
            <a:off x="899592" y="1412776"/>
            <a:ext cx="7344816" cy="4464496"/>
          </a:xfrm>
        </p:spPr>
        <p:txBody>
          <a:bodyPr>
            <a:normAutofit/>
          </a:bodyPr>
          <a:lstStyle/>
          <a:p>
            <a:pPr algn="l"/>
            <a:r>
              <a:rPr lang="cs-CZ" sz="1600" b="1" dirty="0" smtClean="0">
                <a:solidFill>
                  <a:schemeClr val="tx1"/>
                </a:solidFill>
              </a:rPr>
              <a:t>POTVRZOVÁNÍ HLÁŠENÍ </a:t>
            </a:r>
            <a:endParaRPr lang="cs-CZ" sz="1600" dirty="0" smtClean="0">
              <a:solidFill>
                <a:schemeClr val="tx1"/>
              </a:solidFill>
            </a:endParaRPr>
          </a:p>
          <a:p>
            <a:pPr algn="l"/>
            <a:r>
              <a:rPr lang="cs-CZ" sz="1600" dirty="0" smtClean="0">
                <a:solidFill>
                  <a:schemeClr val="tx1"/>
                </a:solidFill>
              </a:rPr>
              <a:t>Certifikát (potvrzení) je písemné prohlášení podepsané osobou, které má přímou znalost o tom, že toto prohlášení je pravda. Jakékoli požadované potvrzení se musí jasně vztahovat k danému letu, musí obsahovat požadované informace a musí být podepsané příslušnou osobou (osobami), ať už je součástí předtištěného hlášení, nebo je jeho přílohou.</a:t>
            </a:r>
          </a:p>
          <a:p>
            <a:r>
              <a:rPr lang="cs-CZ" sz="1600" dirty="0" smtClean="0">
                <a:solidFill>
                  <a:schemeClr val="tx1"/>
                </a:solidFill>
              </a:rPr>
              <a:t> </a:t>
            </a:r>
          </a:p>
          <a:p>
            <a:pPr algn="l"/>
            <a:r>
              <a:rPr lang="cs-CZ" sz="1600" dirty="0" smtClean="0">
                <a:solidFill>
                  <a:schemeClr val="tx1"/>
                </a:solidFill>
              </a:rPr>
              <a:t>Nedbalá potvrzení nebo úmyslná zkreslení jsou podkladem pro disciplinární činnost ze strany příslušného organizujícího NAC.</a:t>
            </a:r>
          </a:p>
          <a:p>
            <a:pPr algn="l"/>
            <a:r>
              <a:rPr lang="cs-CZ" sz="1600" dirty="0" smtClean="0">
                <a:solidFill>
                  <a:schemeClr val="tx1"/>
                </a:solidFill>
              </a:rPr>
              <a:t>Potvrzování ze strany OO - deklarace, existující důkazy, vyhodnocení .</a:t>
            </a:r>
            <a:r>
              <a:rPr lang="cs-CZ" sz="1600" dirty="0" err="1" smtClean="0">
                <a:solidFill>
                  <a:schemeClr val="tx1"/>
                </a:solidFill>
              </a:rPr>
              <a:t>igc</a:t>
            </a:r>
            <a:r>
              <a:rPr lang="cs-CZ" sz="1600" dirty="0" smtClean="0">
                <a:solidFill>
                  <a:schemeClr val="tx1"/>
                </a:solidFill>
              </a:rPr>
              <a:t>, veškerá doplňková potvrzení. Pokud se podílí na hlášení více OO, pak výsledek kompletuje jeden „potvrzující OO“.</a:t>
            </a:r>
          </a:p>
          <a:p>
            <a:pPr algn="l"/>
            <a:r>
              <a:rPr lang="cs-CZ" sz="1600" dirty="0" smtClean="0">
                <a:solidFill>
                  <a:schemeClr val="tx1"/>
                </a:solidFill>
              </a:rPr>
              <a:t>Potvrzování ze strany pilota – shoda s předpisy a letovými omezeními, dále pří spolupráci s OO – zajištění opravného potvrzení (Stříbro, Zlato), certifikát o kalibraci (laboratoř)</a:t>
            </a:r>
          </a:p>
          <a:p>
            <a:pPr algn="l"/>
            <a:endParaRPr lang="cs-CZ" sz="1600" b="1" i="1" u="sng" dirty="0" smtClean="0">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smtClean="0"/>
              <a:t>SŘ D a DM - TŘÍDY KLUZÁKŮ</a:t>
            </a:r>
            <a:endParaRPr lang="cs-CZ" sz="3200" dirty="0"/>
          </a:p>
        </p:txBody>
      </p:sp>
      <p:sp>
        <p:nvSpPr>
          <p:cNvPr id="3" name="Zástupný symbol pro obsah 2"/>
          <p:cNvSpPr>
            <a:spLocks noGrp="1"/>
          </p:cNvSpPr>
          <p:nvPr>
            <p:ph idx="1"/>
          </p:nvPr>
        </p:nvSpPr>
        <p:spPr>
          <a:xfrm>
            <a:off x="457200" y="1412776"/>
            <a:ext cx="8229600" cy="4896544"/>
          </a:xfrm>
        </p:spPr>
        <p:txBody>
          <a:bodyPr>
            <a:normAutofit/>
          </a:bodyPr>
          <a:lstStyle/>
          <a:p>
            <a:pPr>
              <a:buNone/>
            </a:pPr>
            <a:r>
              <a:rPr lang="cs-CZ" sz="1800" b="1" dirty="0" smtClean="0"/>
              <a:t>	ČASOVÉ OBDOBÍ PRO ZMĚNY TŘÍDY</a:t>
            </a:r>
            <a:endParaRPr lang="cs-CZ" sz="1800" dirty="0" smtClean="0"/>
          </a:p>
          <a:p>
            <a:pPr>
              <a:buNone/>
            </a:pPr>
            <a:r>
              <a:rPr lang="cs-CZ" sz="1800" b="1" dirty="0" smtClean="0"/>
              <a:t> </a:t>
            </a:r>
            <a:r>
              <a:rPr lang="cs-CZ" sz="1800" dirty="0" smtClean="0"/>
              <a:t>	Minimální období mezi oznámením a zavedením nové třídy v platnost nebo uplatnění velké změny pravidel existující třídy nesmí být běžně menší, než čtyři roky. Menší změny, které nevyžadují změny konstrukce, musí být běžně oznámeny dva roky předem. Při zvláštních důvodech může IGC snížit toto oznamovací období.</a:t>
            </a:r>
          </a:p>
          <a:p>
            <a:pPr>
              <a:buNone/>
            </a:pPr>
            <a:endParaRPr lang="cs-CZ" sz="1600" b="1" dirty="0" smtClean="0"/>
          </a:p>
          <a:p>
            <a:pPr>
              <a:buNone/>
            </a:pPr>
            <a:r>
              <a:rPr lang="cs-CZ" sz="1800" b="1" dirty="0" smtClean="0">
                <a:solidFill>
                  <a:schemeClr val="accent1">
                    <a:lumMod val="60000"/>
                    <a:lumOff val="40000"/>
                  </a:schemeClr>
                </a:solidFill>
              </a:rPr>
              <a:t>	</a:t>
            </a:r>
            <a:r>
              <a:rPr lang="cs-CZ" sz="1800" b="1" dirty="0" smtClean="0"/>
              <a:t>SOUTĚŽNÍ TŘÍDY</a:t>
            </a:r>
            <a:endParaRPr lang="cs-CZ" sz="1800" dirty="0" smtClean="0"/>
          </a:p>
          <a:p>
            <a:pPr>
              <a:buNone/>
            </a:pPr>
            <a:r>
              <a:rPr lang="cs-CZ" sz="1800" dirty="0" smtClean="0"/>
              <a:t>	</a:t>
            </a:r>
            <a:r>
              <a:rPr lang="cs-CZ" sz="1800" b="1" dirty="0" smtClean="0"/>
              <a:t>Volná třída</a:t>
            </a:r>
            <a:r>
              <a:rPr lang="cs-CZ" sz="1800" dirty="0" smtClean="0"/>
              <a:t>		Nemá žádná omezení.</a:t>
            </a:r>
          </a:p>
          <a:p>
            <a:pPr>
              <a:buNone/>
            </a:pPr>
            <a:r>
              <a:rPr lang="cs-CZ" sz="1800" dirty="0" smtClean="0"/>
              <a:t> 	</a:t>
            </a:r>
            <a:r>
              <a:rPr lang="cs-CZ" sz="1800" b="1" dirty="0" smtClean="0"/>
              <a:t>Třída 20 m vícemístné	</a:t>
            </a:r>
            <a:r>
              <a:rPr lang="cs-CZ" sz="1800" dirty="0" smtClean="0"/>
              <a:t>Jedinými omezeními jsou maximální rozpětí 20 000 mm a 			přítomnost posádky o dvou osobách na palubě za letu.</a:t>
            </a:r>
          </a:p>
          <a:p>
            <a:pPr>
              <a:buNone/>
            </a:pPr>
            <a:r>
              <a:rPr lang="cs-CZ" sz="1800" dirty="0" smtClean="0"/>
              <a:t> 	</a:t>
            </a:r>
            <a:r>
              <a:rPr lang="cs-CZ" sz="1800" b="1" dirty="0" smtClean="0"/>
              <a:t>Třída 18 metrů		</a:t>
            </a:r>
            <a:r>
              <a:rPr lang="cs-CZ" sz="1800" dirty="0" smtClean="0"/>
              <a:t>Jediným omezením je maximální rozpětí  18 000 mm.</a:t>
            </a:r>
          </a:p>
          <a:p>
            <a:pPr>
              <a:buNone/>
            </a:pPr>
            <a:r>
              <a:rPr lang="cs-CZ" sz="1800" b="1" dirty="0" smtClean="0"/>
              <a:t> </a:t>
            </a:r>
            <a:r>
              <a:rPr lang="cs-CZ" sz="1800" dirty="0" smtClean="0"/>
              <a:t>	</a:t>
            </a:r>
            <a:r>
              <a:rPr lang="cs-CZ" sz="1800" b="1" dirty="0" smtClean="0"/>
              <a:t>Třída 15 metrů		</a:t>
            </a:r>
            <a:r>
              <a:rPr lang="cs-CZ" sz="1800" dirty="0" smtClean="0"/>
              <a:t>Jediným omezením je maximální rozpětí  15 000 mm.</a:t>
            </a:r>
          </a:p>
          <a:p>
            <a:pPr>
              <a:buNone/>
            </a:pPr>
            <a:r>
              <a:rPr lang="cs-CZ" sz="1800" dirty="0" smtClean="0"/>
              <a:t> 	</a:t>
            </a:r>
            <a:r>
              <a:rPr lang="cs-CZ" sz="1800" b="1" dirty="0" smtClean="0"/>
              <a:t>Třída 13,5 metrů</a:t>
            </a:r>
            <a:r>
              <a:rPr lang="cs-CZ" sz="1800" dirty="0" smtClean="0"/>
              <a:t>	Jediným omezením je maximální rozpětí  13 500 mm.</a:t>
            </a:r>
          </a:p>
          <a:p>
            <a:pPr>
              <a:buNone/>
            </a:pPr>
            <a:r>
              <a:rPr lang="cs-CZ" sz="1600" dirty="0" smtClean="0"/>
              <a:t>	</a:t>
            </a:r>
          </a:p>
          <a:p>
            <a:pPr>
              <a:buNone/>
            </a:pPr>
            <a:r>
              <a:rPr lang="cs-CZ" sz="1600" b="1" dirty="0" smtClean="0">
                <a:solidFill>
                  <a:schemeClr val="accent1">
                    <a:lumMod val="60000"/>
                    <a:lumOff val="40000"/>
                  </a:schemeClr>
                </a:solidFill>
              </a:rPr>
              <a:t>	</a:t>
            </a:r>
            <a:endParaRPr lang="cs-CZ" sz="1800" dirty="0" smtClean="0">
              <a:solidFill>
                <a:schemeClr val="accent1">
                  <a:lumMod val="60000"/>
                  <a:lumOff val="40000"/>
                </a:schemeClr>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smtClean="0"/>
              <a:t>SŘ D a DM - TŘÍDY KLUZÁKŮ A MZN. SOUTĚŽE </a:t>
            </a:r>
            <a:endParaRPr lang="cs-CZ" sz="3200" dirty="0"/>
          </a:p>
        </p:txBody>
      </p:sp>
      <p:sp>
        <p:nvSpPr>
          <p:cNvPr id="3" name="Zástupný symbol pro obsah 2"/>
          <p:cNvSpPr>
            <a:spLocks noGrp="1"/>
          </p:cNvSpPr>
          <p:nvPr>
            <p:ph idx="1"/>
          </p:nvPr>
        </p:nvSpPr>
        <p:spPr>
          <a:xfrm>
            <a:off x="395536" y="1412776"/>
            <a:ext cx="8229600" cy="4824536"/>
          </a:xfrm>
        </p:spPr>
        <p:txBody>
          <a:bodyPr>
            <a:normAutofit lnSpcReduction="10000"/>
          </a:bodyPr>
          <a:lstStyle/>
          <a:p>
            <a:pPr>
              <a:buNone/>
            </a:pPr>
            <a:r>
              <a:rPr lang="cs-CZ" sz="1600" dirty="0" smtClean="0"/>
              <a:t> </a:t>
            </a:r>
          </a:p>
          <a:p>
            <a:pPr>
              <a:buNone/>
            </a:pPr>
            <a:r>
              <a:rPr lang="cs-CZ" sz="1600" dirty="0" smtClean="0"/>
              <a:t>	</a:t>
            </a:r>
            <a:r>
              <a:rPr lang="cs-CZ" sz="1600" b="1" dirty="0" smtClean="0"/>
              <a:t>Standardní třída</a:t>
            </a:r>
          </a:p>
          <a:p>
            <a:pPr>
              <a:buNone/>
            </a:pPr>
            <a:r>
              <a:rPr lang="cs-CZ" sz="1400" dirty="0" smtClean="0"/>
              <a:t> </a:t>
            </a:r>
            <a:r>
              <a:rPr lang="cs-CZ" sz="1600" dirty="0" smtClean="0"/>
              <a:t>    	 a.     KŘÍDLA	Rozpětí nesmí překročit 15.000 mm. Jakákoliv jiná změna profilu křídla, než</a:t>
            </a:r>
          </a:p>
          <a:p>
            <a:pPr>
              <a:buNone/>
            </a:pPr>
            <a:r>
              <a:rPr lang="cs-CZ" sz="1600" dirty="0" smtClean="0"/>
              <a:t>			normální použití křidélek, je zakázána. Zařízení pro zvýšení vztlaku jsou 		zakázána, i když jsou zneschopněna.</a:t>
            </a:r>
          </a:p>
          <a:p>
            <a:pPr>
              <a:buNone/>
            </a:pPr>
            <a:r>
              <a:rPr lang="cs-CZ" sz="1600" dirty="0" smtClean="0"/>
              <a:t>      	</a:t>
            </a:r>
            <a:r>
              <a:rPr lang="cs-CZ" sz="1600" dirty="0" err="1" smtClean="0"/>
              <a:t>b</a:t>
            </a:r>
            <a:r>
              <a:rPr lang="cs-CZ" sz="1600" dirty="0" smtClean="0"/>
              <a:t>.     BRZDÍCÍ KLAPKY	Kluzák musí být vybaven brzdícími klapkami, které nesmějí být 		použity ke zvýšení výkonu. Brzdící padáky jsou zakázány.</a:t>
            </a:r>
          </a:p>
          <a:p>
            <a:pPr>
              <a:buNone/>
            </a:pPr>
            <a:r>
              <a:rPr lang="cs-CZ" sz="1600" dirty="0" smtClean="0"/>
              <a:t>      	</a:t>
            </a:r>
            <a:r>
              <a:rPr lang="cs-CZ" sz="1600" dirty="0" err="1" smtClean="0"/>
              <a:t>c</a:t>
            </a:r>
            <a:r>
              <a:rPr lang="cs-CZ" sz="1600" dirty="0" smtClean="0"/>
              <a:t>.     PODVOZEK	</a:t>
            </a:r>
            <a:r>
              <a:rPr lang="cs-CZ" sz="1600" dirty="0" err="1" smtClean="0"/>
              <a:t>Podvozek</a:t>
            </a:r>
            <a:r>
              <a:rPr lang="cs-CZ" sz="1600" dirty="0" smtClean="0"/>
              <a:t> může být pevný nebo zasunovací. Hlavní podvozkové kolo musí </a:t>
            </a:r>
          </a:p>
          <a:p>
            <a:pPr>
              <a:buNone/>
            </a:pPr>
            <a:r>
              <a:rPr lang="cs-CZ" sz="1600" dirty="0" smtClean="0"/>
              <a:t>			mít průměr nejméně 300 mm a šířku nejméně 100 mm. </a:t>
            </a:r>
          </a:p>
          <a:p>
            <a:pPr>
              <a:buNone/>
            </a:pPr>
            <a:r>
              <a:rPr lang="cs-CZ" sz="1600" b="1" dirty="0" smtClean="0"/>
              <a:t>	Klubová třída	</a:t>
            </a:r>
            <a:r>
              <a:rPr lang="cs-CZ" sz="1600" dirty="0" smtClean="0"/>
              <a:t>kluzák musí být zařazen do seznamu koeficientů </a:t>
            </a:r>
          </a:p>
          <a:p>
            <a:pPr>
              <a:buNone/>
            </a:pPr>
            <a:r>
              <a:rPr lang="cs-CZ" sz="1600" dirty="0" smtClean="0">
                <a:solidFill>
                  <a:schemeClr val="accent1">
                    <a:lumMod val="60000"/>
                    <a:lumOff val="40000"/>
                  </a:schemeClr>
                </a:solidFill>
              </a:rPr>
              <a:t> </a:t>
            </a:r>
          </a:p>
          <a:p>
            <a:pPr>
              <a:buNone/>
            </a:pPr>
            <a:r>
              <a:rPr lang="cs-CZ" sz="1600" b="1" dirty="0" smtClean="0">
                <a:solidFill>
                  <a:schemeClr val="accent1">
                    <a:lumMod val="60000"/>
                    <a:lumOff val="40000"/>
                  </a:schemeClr>
                </a:solidFill>
              </a:rPr>
              <a:t>	</a:t>
            </a:r>
            <a:r>
              <a:rPr lang="cs-CZ" sz="1600" b="1" dirty="0" smtClean="0"/>
              <a:t>MĚŘENÍ ROZPĚTÍ KŘÍDLA</a:t>
            </a:r>
            <a:endParaRPr lang="cs-CZ" sz="1600" dirty="0" smtClean="0"/>
          </a:p>
          <a:p>
            <a:pPr>
              <a:buNone/>
            </a:pPr>
            <a:r>
              <a:rPr lang="cs-CZ" sz="1600" b="1" dirty="0" smtClean="0"/>
              <a:t> 	</a:t>
            </a:r>
            <a:r>
              <a:rPr lang="cs-CZ" sz="1600" dirty="0" smtClean="0"/>
              <a:t>Aby došlo k souladu s požadavky pravidel pro soutěžní a rekordní třídy,</a:t>
            </a:r>
            <a:r>
              <a:rPr lang="cs-CZ" sz="1600" b="1" dirty="0" smtClean="0"/>
              <a:t> </a:t>
            </a:r>
            <a:r>
              <a:rPr lang="cs-CZ" sz="1600" dirty="0" smtClean="0"/>
              <a:t>je jako rozpětí křídla dána maximální vzdálenost mezi dvěma svislými rovinami, dotýkajícími se konců křídel a rovnoběžnými s rovinou symetrie kluzáku, přičemž je povoleno každé křídlo podepřít do konfigurace jeho nezatíženého tvaru. </a:t>
            </a:r>
          </a:p>
          <a:p>
            <a:pPr>
              <a:buNone/>
            </a:pPr>
            <a:r>
              <a:rPr lang="cs-CZ" sz="1600" dirty="0" smtClean="0"/>
              <a:t> </a:t>
            </a:r>
            <a:r>
              <a:rPr lang="cs-CZ" sz="1600" i="1" dirty="0" smtClean="0"/>
              <a:t>	Poznámka:   Tento nezatížený tvar závisí na konstrukci kluzáku, ale všeobecně to bude znamenat, že odtoková hrana se po délce křídla bude jevit jako přímka. </a:t>
            </a:r>
            <a:endParaRPr lang="cs-CZ" sz="16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179512" y="5229200"/>
            <a:ext cx="8784976"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cs-CZ" sz="1000" i="1" dirty="0" smtClean="0">
                <a:latin typeface="Arial" pitchFamily="34" charset="0"/>
                <a:ea typeface="Times New Roman" pitchFamily="18" charset="0"/>
                <a:cs typeface="Times New Roman" pitchFamily="18" charset="0"/>
              </a:rPr>
              <a:t>(1)</a:t>
            </a:r>
            <a:r>
              <a:rPr lang="cs-CZ" sz="1000" i="1" dirty="0" smtClean="0">
                <a:latin typeface="Arial" pitchFamily="34" charset="0"/>
                <a:ea typeface="Times New Roman" pitchFamily="18" charset="0"/>
                <a:cs typeface="Arial" pitchFamily="34" charset="0"/>
              </a:rPr>
              <a:t> </a:t>
            </a:r>
            <a:r>
              <a:rPr lang="cs-CZ" sz="1000" i="1" dirty="0" smtClean="0">
                <a:latin typeface="Arial" pitchFamily="34" charset="0"/>
                <a:ea typeface="Times New Roman" pitchFamily="18" charset="0"/>
                <a:cs typeface="Times New Roman" pitchFamily="18" charset="0"/>
              </a:rPr>
              <a:t>pokud se nepoužije odlet v bodu vypnutí, odletový bod a jeho souřadnice musí být uvedeny v deklaraci. </a:t>
            </a:r>
            <a:endParaRPr lang="cs-CZ" sz="900" dirty="0" smtClean="0">
              <a:latin typeface="Arial" pitchFamily="34" charset="0"/>
              <a:cs typeface="Arial" pitchFamily="34" charset="0"/>
            </a:endParaRPr>
          </a:p>
          <a:p>
            <a:pPr lvl="0" eaLnBrk="0" fontAlgn="base" hangingPunct="0">
              <a:spcBef>
                <a:spcPct val="0"/>
              </a:spcBef>
              <a:spcAft>
                <a:spcPct val="0"/>
              </a:spcAft>
            </a:pPr>
            <a:r>
              <a:rPr lang="cs-CZ" sz="1000" i="1" dirty="0" smtClean="0">
                <a:latin typeface="Arial" pitchFamily="34" charset="0"/>
                <a:ea typeface="Times New Roman" pitchFamily="18" charset="0"/>
                <a:cs typeface="Times New Roman" pitchFamily="18" charset="0"/>
              </a:rPr>
              <a:t>(2) všechny požadavky jsou platné i pro rychlostní rekordy na návratové a trojúhelníkové trati. </a:t>
            </a:r>
          </a:p>
          <a:p>
            <a:pPr lvl="0" eaLnBrk="0" fontAlgn="base" hangingPunct="0">
              <a:spcBef>
                <a:spcPct val="0"/>
              </a:spcBef>
              <a:spcAft>
                <a:spcPct val="0"/>
              </a:spcAft>
            </a:pPr>
            <a:r>
              <a:rPr lang="cs-CZ" sz="1000" i="1" dirty="0" smtClean="0">
                <a:latin typeface="Arial" pitchFamily="34" charset="0"/>
                <a:ea typeface="Times New Roman" pitchFamily="18" charset="0"/>
                <a:cs typeface="Times New Roman" pitchFamily="18" charset="0"/>
              </a:rPr>
              <a:t>(3) je-li odlet u volné uzavřené trati hlášen v odletovém fixu, pak tento fix se stane středem příletové pásky.</a:t>
            </a:r>
            <a:r>
              <a:rPr lang="cs-CZ" sz="900" dirty="0" smtClean="0">
                <a:latin typeface="Arial" pitchFamily="34" charset="0"/>
                <a:cs typeface="Arial" pitchFamily="34" charset="0"/>
              </a:rPr>
              <a:t> </a:t>
            </a:r>
            <a:endParaRPr lang="cs-CZ"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1" i="0" u="none" strike="noStrike" cap="none" normalizeH="0" baseline="0" dirty="0" smtClean="0">
                <a:ln>
                  <a:noFill/>
                </a:ln>
                <a:effectLst/>
                <a:latin typeface="Arial" pitchFamily="34" charset="0"/>
                <a:ea typeface="Times New Roman" pitchFamily="18" charset="0"/>
                <a:cs typeface="Times New Roman" pitchFamily="18" charset="0"/>
              </a:rPr>
              <a:t>POZNÁMKY</a:t>
            </a:r>
            <a:endParaRPr kumimoji="0" lang="cs-CZ" sz="9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sz="1000" b="0" i="1" u="none" strike="noStrike" cap="none" normalizeH="0" baseline="0" dirty="0" smtClean="0">
                <a:ln>
                  <a:noFill/>
                </a:ln>
                <a:effectLst/>
                <a:latin typeface="Arial" pitchFamily="34" charset="0"/>
                <a:ea typeface="Times New Roman" pitchFamily="18" charset="0"/>
                <a:cs typeface="Times New Roman" pitchFamily="18" charset="0"/>
              </a:rPr>
              <a:t>n/a znamená, že tento požadavek nelze použít pro tento plachtařský výkon</a:t>
            </a:r>
            <a:endParaRPr kumimoji="0" lang="cs-CZ" sz="9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sz="1000" b="0" i="1" u="none" strike="noStrike" cap="none" normalizeH="0" baseline="0" dirty="0" smtClean="0">
                <a:ln>
                  <a:noFill/>
                </a:ln>
                <a:effectLst/>
                <a:latin typeface="Arial" pitchFamily="34" charset="0"/>
                <a:ea typeface="Times New Roman" pitchFamily="18" charset="0"/>
                <a:cs typeface="Times New Roman" pitchFamily="18" charset="0"/>
              </a:rPr>
              <a:t>Internetová deklarace je možností pouze pro hlášení na Stříbrný a Zlatý odznak.</a:t>
            </a:r>
            <a:endParaRPr kumimoji="0" lang="cs-CZ" sz="9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sz="1000" b="0" i="1" u="none" strike="noStrike" cap="none" normalizeH="0" baseline="0" dirty="0" smtClean="0">
                <a:ln>
                  <a:noFill/>
                </a:ln>
                <a:effectLst/>
                <a:latin typeface="Arial" pitchFamily="34" charset="0"/>
                <a:ea typeface="Times New Roman" pitchFamily="18" charset="0"/>
                <a:cs typeface="Times New Roman" pitchFamily="18" charset="0"/>
              </a:rPr>
              <a:t>U Stříbrné vzdálenosti se požaduje, aby cílový fix byl alespoň 50 km od vypnutí a od místa vzletu, a může být splněna jako součást JAKÉHOKOLI plachtařského výkonu.</a:t>
            </a:r>
            <a:endParaRPr kumimoji="0" lang="cs-CZ" sz="900" b="0" i="0" u="none" strike="noStrike" cap="none" normalizeH="0" baseline="0" dirty="0" smtClean="0">
              <a:ln>
                <a:noFill/>
              </a:ln>
              <a:effectLst/>
              <a:latin typeface="Arial" pitchFamily="34" charset="0"/>
              <a:cs typeface="Arial" pitchFamily="34" charset="0"/>
            </a:endParaRPr>
          </a:p>
        </p:txBody>
      </p:sp>
      <p:sp>
        <p:nvSpPr>
          <p:cNvPr id="8" name="Obdélník 7"/>
          <p:cNvSpPr/>
          <p:nvPr/>
        </p:nvSpPr>
        <p:spPr>
          <a:xfrm>
            <a:off x="1907704" y="188640"/>
            <a:ext cx="4361209" cy="246221"/>
          </a:xfrm>
          <a:prstGeom prst="rect">
            <a:avLst/>
          </a:prstGeom>
        </p:spPr>
        <p:txBody>
          <a:bodyPr wrap="square">
            <a:spAutoFit/>
          </a:bodyPr>
          <a:lstStyle/>
          <a:p>
            <a:pPr lvl="0" fontAlgn="base">
              <a:spcBef>
                <a:spcPct val="0"/>
              </a:spcBef>
              <a:spcAft>
                <a:spcPct val="0"/>
              </a:spcAft>
            </a:pPr>
            <a:r>
              <a:rPr lang="cs-CZ" sz="1000" b="1" dirty="0" smtClean="0">
                <a:solidFill>
                  <a:prstClr val="black"/>
                </a:solidFill>
                <a:latin typeface="Arial" pitchFamily="34" charset="0"/>
                <a:ea typeface="Times New Roman" pitchFamily="18" charset="0"/>
                <a:cs typeface="Times New Roman" pitchFamily="18" charset="0"/>
              </a:rPr>
              <a:t>Tabulka požadavků na plachtařské výkony</a:t>
            </a:r>
            <a:endParaRPr lang="cs-CZ" sz="900" dirty="0" smtClean="0">
              <a:solidFill>
                <a:prstClr val="black"/>
              </a:solidFill>
              <a:latin typeface="Arial" pitchFamily="34" charset="0"/>
              <a:cs typeface="Arial" pitchFamily="34" charset="0"/>
            </a:endParaRPr>
          </a:p>
        </p:txBody>
      </p:sp>
      <p:graphicFrame>
        <p:nvGraphicFramePr>
          <p:cNvPr id="5" name="Tabulka 4"/>
          <p:cNvGraphicFramePr>
            <a:graphicFrameLocks noGrp="1"/>
          </p:cNvGraphicFramePr>
          <p:nvPr/>
        </p:nvGraphicFramePr>
        <p:xfrm>
          <a:off x="1187622" y="620688"/>
          <a:ext cx="6840761" cy="4464496"/>
        </p:xfrm>
        <a:graphic>
          <a:graphicData uri="http://schemas.openxmlformats.org/drawingml/2006/table">
            <a:tbl>
              <a:tblPr/>
              <a:tblGrid>
                <a:gridCol w="864188"/>
                <a:gridCol w="531378"/>
                <a:gridCol w="619420"/>
                <a:gridCol w="796752"/>
                <a:gridCol w="355916"/>
                <a:gridCol w="442085"/>
                <a:gridCol w="442085"/>
                <a:gridCol w="720877"/>
                <a:gridCol w="614423"/>
                <a:gridCol w="442085"/>
                <a:gridCol w="505776"/>
                <a:gridCol w="505776"/>
              </a:tblGrid>
              <a:tr h="242274">
                <a:tc rowSpan="2">
                  <a:txBody>
                    <a:bodyPr/>
                    <a:lstStyle/>
                    <a:p>
                      <a:pPr algn="just">
                        <a:spcAft>
                          <a:spcPts val="0"/>
                        </a:spcAft>
                      </a:pPr>
                      <a:r>
                        <a:rPr lang="cs-CZ" sz="800" dirty="0">
                          <a:latin typeface="Arial"/>
                          <a:ea typeface="Times New Roman"/>
                        </a:rPr>
                        <a:t>Typ výkonu</a:t>
                      </a:r>
                      <a:endParaRPr lang="cs-CZ" sz="900" dirty="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cs-CZ" sz="800">
                          <a:latin typeface="Arial"/>
                          <a:ea typeface="Times New Roman"/>
                        </a:rPr>
                        <a:t>SŘ3</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cs-CZ" sz="800">
                          <a:latin typeface="Arial"/>
                          <a:ea typeface="Times New Roman"/>
                        </a:rPr>
                        <a:t>Použití</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cs-CZ" sz="800">
                          <a:latin typeface="Arial"/>
                          <a:ea typeface="Times New Roman"/>
                        </a:rPr>
                        <a:t>Deklarace</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cs-CZ" sz="800">
                          <a:latin typeface="Arial"/>
                          <a:ea typeface="Times New Roman"/>
                        </a:rPr>
                        <a:t>Max.# OB</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cs-CZ"/>
                    </a:p>
                  </a:txBody>
                  <a:tcPr/>
                </a:tc>
                <a:tc gridSpan="3">
                  <a:txBody>
                    <a:bodyPr/>
                    <a:lstStyle/>
                    <a:p>
                      <a:pPr algn="ctr">
                        <a:spcAft>
                          <a:spcPts val="0"/>
                        </a:spcAft>
                      </a:pPr>
                      <a:r>
                        <a:rPr lang="cs-CZ" sz="800">
                          <a:latin typeface="Arial"/>
                          <a:ea typeface="Times New Roman"/>
                        </a:rPr>
                        <a:t>Možnosti odletu</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cs-CZ"/>
                    </a:p>
                  </a:txBody>
                  <a:tcPr/>
                </a:tc>
                <a:tc hMerge="1">
                  <a:txBody>
                    <a:bodyPr/>
                    <a:lstStyle/>
                    <a:p>
                      <a:endParaRPr lang="cs-CZ"/>
                    </a:p>
                  </a:txBody>
                  <a:tcPr/>
                </a:tc>
                <a:tc gridSpan="3">
                  <a:txBody>
                    <a:bodyPr/>
                    <a:lstStyle/>
                    <a:p>
                      <a:pPr algn="ctr">
                        <a:spcAft>
                          <a:spcPts val="0"/>
                        </a:spcAft>
                      </a:pPr>
                      <a:r>
                        <a:rPr lang="cs-CZ" sz="800">
                          <a:latin typeface="Arial"/>
                          <a:ea typeface="Times New Roman"/>
                        </a:rPr>
                        <a:t>Možnosti cíle</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cs-CZ"/>
                    </a:p>
                  </a:txBody>
                  <a:tcPr/>
                </a:tc>
                <a:tc hMerge="1">
                  <a:txBody>
                    <a:bodyPr/>
                    <a:lstStyle/>
                    <a:p>
                      <a:endParaRPr lang="cs-CZ"/>
                    </a:p>
                  </a:txBody>
                  <a:tcPr/>
                </a:tc>
              </a:tr>
              <a:tr h="733227">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a:txBody>
                    <a:bodyPr/>
                    <a:lstStyle/>
                    <a:p>
                      <a:pPr marL="71755" algn="just">
                        <a:spcAft>
                          <a:spcPts val="0"/>
                        </a:spcAft>
                      </a:pPr>
                      <a:r>
                        <a:rPr lang="cs-CZ" sz="800">
                          <a:latin typeface="Arial"/>
                          <a:ea typeface="Times New Roman"/>
                        </a:rPr>
                        <a:t>deklarované</a:t>
                      </a:r>
                      <a:endParaRPr lang="cs-CZ" sz="900">
                        <a:latin typeface="Times New Roman"/>
                        <a:ea typeface="Times New Roman"/>
                      </a:endParaRPr>
                    </a:p>
                  </a:txBody>
                  <a:tcPr marL="59449" marR="59449"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algn="just">
                        <a:spcAft>
                          <a:spcPts val="0"/>
                        </a:spcAft>
                      </a:pPr>
                      <a:r>
                        <a:rPr lang="cs-CZ" sz="800">
                          <a:latin typeface="Arial"/>
                          <a:ea typeface="Times New Roman"/>
                        </a:rPr>
                        <a:t>hlášené</a:t>
                      </a:r>
                      <a:endParaRPr lang="cs-CZ" sz="900">
                        <a:latin typeface="Times New Roman"/>
                        <a:ea typeface="Times New Roman"/>
                      </a:endParaRPr>
                    </a:p>
                  </a:txBody>
                  <a:tcPr marL="59449" marR="59449"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spcAft>
                          <a:spcPts val="0"/>
                        </a:spcAft>
                      </a:pPr>
                      <a:r>
                        <a:rPr lang="cs-CZ" sz="800">
                          <a:latin typeface="Arial"/>
                          <a:ea typeface="Times New Roman"/>
                        </a:rPr>
                        <a:t>Vypnutí </a:t>
                      </a:r>
                      <a:endParaRPr lang="cs-CZ" sz="900">
                        <a:latin typeface="Times New Roman"/>
                        <a:ea typeface="Times New Roman"/>
                      </a:endParaRPr>
                    </a:p>
                  </a:txBody>
                  <a:tcPr marL="59449" marR="59449"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800">
                          <a:latin typeface="Arial"/>
                          <a:ea typeface="Times New Roman"/>
                        </a:rPr>
                        <a:t>Fix</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800">
                          <a:latin typeface="Arial"/>
                          <a:ea typeface="Times New Roman"/>
                        </a:rPr>
                        <a:t>Průlet odlet. páskou</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spcAft>
                          <a:spcPts val="0"/>
                        </a:spcAft>
                      </a:pPr>
                      <a:r>
                        <a:rPr lang="cs-CZ" sz="800">
                          <a:latin typeface="Arial"/>
                          <a:ea typeface="Times New Roman"/>
                        </a:rPr>
                        <a:t>Přistání</a:t>
                      </a:r>
                      <a:endParaRPr lang="cs-CZ" sz="900">
                        <a:latin typeface="Times New Roman"/>
                        <a:ea typeface="Times New Roman"/>
                      </a:endParaRPr>
                    </a:p>
                  </a:txBody>
                  <a:tcPr marL="59449" marR="59449"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800">
                          <a:latin typeface="Arial"/>
                          <a:ea typeface="Times New Roman"/>
                        </a:rPr>
                        <a:t>Fix</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800">
                          <a:latin typeface="Arial"/>
                          <a:ea typeface="Times New Roman"/>
                        </a:rPr>
                        <a:t>Průlet cílovou páskou</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980">
                <a:tc>
                  <a:txBody>
                    <a:bodyPr/>
                    <a:lstStyle/>
                    <a:p>
                      <a:pPr algn="ctr">
                        <a:spcAft>
                          <a:spcPts val="0"/>
                        </a:spcAft>
                      </a:pPr>
                      <a:r>
                        <a:rPr lang="cs-CZ" sz="800">
                          <a:latin typeface="Arial"/>
                          <a:ea typeface="Times New Roman"/>
                        </a:rPr>
                        <a:t>Převýšení</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spcAft>
                          <a:spcPts val="0"/>
                        </a:spcAft>
                      </a:pPr>
                      <a:r>
                        <a:rPr lang="cs-CZ" sz="800">
                          <a:latin typeface="Arial"/>
                          <a:ea typeface="Times New Roman"/>
                        </a:rPr>
                        <a:t>1.4.2a</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spcAft>
                          <a:spcPts val="0"/>
                        </a:spcAft>
                      </a:pPr>
                      <a:r>
                        <a:rPr lang="cs-CZ" sz="800">
                          <a:latin typeface="Arial"/>
                          <a:ea typeface="Times New Roman"/>
                        </a:rPr>
                        <a:t>Odznak/ Rekord</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rowSpan="2">
                  <a:txBody>
                    <a:bodyPr/>
                    <a:lstStyle/>
                    <a:p>
                      <a:pPr algn="ctr">
                        <a:spcAft>
                          <a:spcPts val="0"/>
                        </a:spcAft>
                      </a:pPr>
                      <a:r>
                        <a:rPr lang="cs-CZ" sz="800" dirty="0">
                          <a:latin typeface="Arial"/>
                          <a:ea typeface="Times New Roman"/>
                        </a:rPr>
                        <a:t>Ano          viz </a:t>
                      </a:r>
                      <a:r>
                        <a:rPr lang="cs-CZ" sz="800" dirty="0" smtClean="0">
                          <a:latin typeface="Arial"/>
                          <a:ea typeface="Times New Roman"/>
                        </a:rPr>
                        <a:t>1.1.4</a:t>
                      </a:r>
                      <a:endParaRPr lang="cs-CZ" sz="900" dirty="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cs-CZ" sz="800">
                          <a:latin typeface="Arial"/>
                          <a:ea typeface="Times New Roman"/>
                        </a:rPr>
                        <a:t>n/a</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cs-CZ"/>
                    </a:p>
                  </a:txBody>
                  <a:tcPr/>
                </a:tc>
                <a:tc>
                  <a:txBody>
                    <a:bodyPr/>
                    <a:lstStyle/>
                    <a:p>
                      <a:pPr algn="ctr">
                        <a:spcAft>
                          <a:spcPts val="0"/>
                        </a:spcAft>
                      </a:pPr>
                      <a:r>
                        <a:rPr lang="cs-CZ" sz="800">
                          <a:latin typeface="Arial"/>
                          <a:ea typeface="Times New Roman"/>
                        </a:rPr>
                        <a:t>OK</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spcAft>
                          <a:spcPts val="0"/>
                        </a:spcAft>
                      </a:pPr>
                      <a:r>
                        <a:rPr lang="cs-CZ" sz="800">
                          <a:latin typeface="Arial"/>
                          <a:ea typeface="Times New Roman"/>
                        </a:rPr>
                        <a:t>n/a</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spcAft>
                          <a:spcPts val="0"/>
                        </a:spcAft>
                      </a:pPr>
                      <a:r>
                        <a:rPr lang="cs-CZ" sz="800">
                          <a:latin typeface="Arial"/>
                          <a:ea typeface="Times New Roman"/>
                        </a:rPr>
                        <a:t>n/a</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gridSpan="3">
                  <a:txBody>
                    <a:bodyPr/>
                    <a:lstStyle/>
                    <a:p>
                      <a:pPr algn="ctr">
                        <a:spcAft>
                          <a:spcPts val="0"/>
                        </a:spcAft>
                      </a:pPr>
                      <a:r>
                        <a:rPr lang="cs-CZ" sz="800">
                          <a:latin typeface="Arial"/>
                          <a:ea typeface="Times New Roman"/>
                        </a:rPr>
                        <a:t>OK</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cs-CZ"/>
                    </a:p>
                  </a:txBody>
                  <a:tcPr/>
                </a:tc>
                <a:tc hMerge="1">
                  <a:txBody>
                    <a:bodyPr/>
                    <a:lstStyle/>
                    <a:p>
                      <a:endParaRPr lang="cs-CZ"/>
                    </a:p>
                  </a:txBody>
                  <a:tcPr/>
                </a:tc>
              </a:tr>
              <a:tr h="257986">
                <a:tc>
                  <a:txBody>
                    <a:bodyPr/>
                    <a:lstStyle/>
                    <a:p>
                      <a:pPr algn="ctr">
                        <a:spcAft>
                          <a:spcPts val="0"/>
                        </a:spcAft>
                      </a:pPr>
                      <a:r>
                        <a:rPr lang="cs-CZ" sz="800">
                          <a:latin typeface="Arial"/>
                          <a:ea typeface="Times New Roman"/>
                        </a:rPr>
                        <a:t>Abs.nm.výška</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800">
                          <a:latin typeface="Arial"/>
                          <a:ea typeface="Times New Roman"/>
                        </a:rPr>
                        <a:t>1.4.2b</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800">
                          <a:latin typeface="Arial"/>
                          <a:ea typeface="Times New Roman"/>
                        </a:rPr>
                        <a:t>Pouze Rekord</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gridSpan="2">
                  <a:txBody>
                    <a:bodyPr/>
                    <a:lstStyle/>
                    <a:p>
                      <a:pPr algn="ctr">
                        <a:spcAft>
                          <a:spcPts val="0"/>
                        </a:spcAft>
                      </a:pPr>
                      <a:r>
                        <a:rPr lang="cs-CZ" sz="800">
                          <a:latin typeface="Arial"/>
                          <a:ea typeface="Times New Roman"/>
                        </a:rPr>
                        <a:t>n/a</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cs-CZ"/>
                    </a:p>
                  </a:txBody>
                  <a:tcPr/>
                </a:tc>
                <a:tc>
                  <a:txBody>
                    <a:bodyPr/>
                    <a:lstStyle/>
                    <a:p>
                      <a:pPr algn="ctr">
                        <a:spcAft>
                          <a:spcPts val="0"/>
                        </a:spcAft>
                      </a:pPr>
                      <a:r>
                        <a:rPr lang="cs-CZ" sz="800">
                          <a:latin typeface="Arial"/>
                          <a:ea typeface="Times New Roman"/>
                        </a:rPr>
                        <a:t>OK</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800" dirty="0">
                          <a:latin typeface="Arial"/>
                          <a:ea typeface="Times New Roman"/>
                        </a:rPr>
                        <a:t>n/a</a:t>
                      </a:r>
                      <a:endParaRPr lang="cs-CZ" sz="900" dirty="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800">
                          <a:latin typeface="Arial"/>
                          <a:ea typeface="Times New Roman"/>
                        </a:rPr>
                        <a:t>n/a</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Aft>
                          <a:spcPts val="0"/>
                        </a:spcAft>
                      </a:pPr>
                      <a:r>
                        <a:rPr lang="cs-CZ" sz="800">
                          <a:latin typeface="Arial"/>
                          <a:ea typeface="Times New Roman"/>
                        </a:rPr>
                        <a:t>OK</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cs-CZ"/>
                    </a:p>
                  </a:txBody>
                  <a:tcPr/>
                </a:tc>
                <a:tc hMerge="1">
                  <a:txBody>
                    <a:bodyPr/>
                    <a:lstStyle/>
                    <a:p>
                      <a:endParaRPr lang="cs-CZ"/>
                    </a:p>
                  </a:txBody>
                  <a:tcPr/>
                </a:tc>
              </a:tr>
              <a:tr h="244021">
                <a:tc>
                  <a:txBody>
                    <a:bodyPr/>
                    <a:lstStyle/>
                    <a:p>
                      <a:pPr algn="ctr">
                        <a:spcAft>
                          <a:spcPts val="0"/>
                        </a:spcAft>
                      </a:pPr>
                      <a:r>
                        <a:rPr lang="cs-CZ" sz="800">
                          <a:latin typeface="Arial"/>
                          <a:ea typeface="Times New Roman"/>
                        </a:rPr>
                        <a:t>Doba trvání</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spcAft>
                          <a:spcPts val="0"/>
                        </a:spcAft>
                      </a:pPr>
                      <a:r>
                        <a:rPr lang="cs-CZ" sz="800">
                          <a:latin typeface="Arial"/>
                          <a:ea typeface="Times New Roman"/>
                        </a:rPr>
                        <a:t>1.4.2c</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rowSpan="2">
                  <a:txBody>
                    <a:bodyPr/>
                    <a:lstStyle/>
                    <a:p>
                      <a:pPr algn="ctr">
                        <a:spcAft>
                          <a:spcPts val="0"/>
                        </a:spcAft>
                      </a:pPr>
                      <a:r>
                        <a:rPr lang="cs-CZ" sz="800">
                          <a:latin typeface="Arial"/>
                          <a:ea typeface="Times New Roman"/>
                        </a:rPr>
                        <a:t>Pouze Odznak</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spcAft>
                          <a:spcPts val="0"/>
                        </a:spcAft>
                      </a:pPr>
                      <a:r>
                        <a:rPr lang="cs-CZ" sz="800">
                          <a:latin typeface="Arial"/>
                          <a:ea typeface="Times New Roman"/>
                        </a:rPr>
                        <a:t>Viz 2.4.1</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cs-CZ" sz="800">
                          <a:latin typeface="Arial"/>
                          <a:ea typeface="Times New Roman"/>
                        </a:rPr>
                        <a:t>n/a</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cs-CZ"/>
                    </a:p>
                  </a:txBody>
                  <a:tcPr/>
                </a:tc>
                <a:tc gridSpan="3">
                  <a:txBody>
                    <a:bodyPr/>
                    <a:lstStyle/>
                    <a:p>
                      <a:pPr algn="ctr">
                        <a:spcAft>
                          <a:spcPts val="0"/>
                        </a:spcAft>
                      </a:pPr>
                      <a:r>
                        <a:rPr lang="cs-CZ" sz="800">
                          <a:latin typeface="Arial"/>
                          <a:ea typeface="Times New Roman"/>
                        </a:rPr>
                        <a:t>OK</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cs-CZ"/>
                    </a:p>
                  </a:txBody>
                  <a:tcPr/>
                </a:tc>
                <a:tc hMerge="1">
                  <a:txBody>
                    <a:bodyPr/>
                    <a:lstStyle/>
                    <a:p>
                      <a:endParaRPr lang="cs-CZ"/>
                    </a:p>
                  </a:txBody>
                  <a:tcPr/>
                </a:tc>
                <a:tc gridSpan="3">
                  <a:txBody>
                    <a:bodyPr/>
                    <a:lstStyle/>
                    <a:p>
                      <a:pPr algn="ctr">
                        <a:spcAft>
                          <a:spcPts val="0"/>
                        </a:spcAft>
                      </a:pPr>
                      <a:r>
                        <a:rPr lang="cs-CZ" sz="800">
                          <a:latin typeface="Arial"/>
                          <a:ea typeface="Times New Roman"/>
                        </a:rPr>
                        <a:t>OK</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cs-CZ"/>
                    </a:p>
                  </a:txBody>
                  <a:tcPr/>
                </a:tc>
                <a:tc hMerge="1">
                  <a:txBody>
                    <a:bodyPr/>
                    <a:lstStyle/>
                    <a:p>
                      <a:endParaRPr lang="cs-CZ"/>
                    </a:p>
                  </a:txBody>
                  <a:tcPr/>
                </a:tc>
              </a:tr>
              <a:tr h="386980">
                <a:tc>
                  <a:txBody>
                    <a:bodyPr/>
                    <a:lstStyle/>
                    <a:p>
                      <a:pPr algn="ctr">
                        <a:spcAft>
                          <a:spcPts val="0"/>
                        </a:spcAft>
                      </a:pPr>
                      <a:r>
                        <a:rPr lang="cs-CZ" sz="800" dirty="0">
                          <a:latin typeface="Arial"/>
                          <a:ea typeface="Times New Roman"/>
                        </a:rPr>
                        <a:t>Přímá </a:t>
                      </a:r>
                      <a:r>
                        <a:rPr lang="cs-CZ" sz="800" dirty="0" smtClean="0">
                          <a:latin typeface="Arial"/>
                          <a:ea typeface="Times New Roman"/>
                        </a:rPr>
                        <a:t>vzdálenost </a:t>
                      </a:r>
                      <a:r>
                        <a:rPr lang="cs-CZ" sz="800" dirty="0" smtClean="0">
                          <a:solidFill>
                            <a:schemeClr val="tx1"/>
                          </a:solidFill>
                          <a:latin typeface="Arial"/>
                          <a:ea typeface="Times New Roman"/>
                        </a:rPr>
                        <a:t>(</a:t>
                      </a:r>
                      <a:r>
                        <a:rPr lang="cs-CZ" sz="800" dirty="0">
                          <a:solidFill>
                            <a:schemeClr val="tx1"/>
                          </a:solidFill>
                          <a:latin typeface="Arial"/>
                          <a:ea typeface="Times New Roman"/>
                        </a:rPr>
                        <a:t>1)</a:t>
                      </a:r>
                      <a:endParaRPr lang="cs-CZ" sz="900" dirty="0">
                        <a:solidFill>
                          <a:schemeClr val="tx1"/>
                        </a:solidFill>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spcAft>
                          <a:spcPts val="0"/>
                        </a:spcAft>
                      </a:pPr>
                      <a:r>
                        <a:rPr lang="cs-CZ" sz="800">
                          <a:latin typeface="Arial"/>
                          <a:ea typeface="Times New Roman"/>
                        </a:rPr>
                        <a:t>1.4.2d</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vMerge="1">
                  <a:txBody>
                    <a:bodyPr/>
                    <a:lstStyle/>
                    <a:p>
                      <a:endParaRPr lang="cs-CZ"/>
                    </a:p>
                  </a:txBody>
                  <a:tcPr/>
                </a:tc>
                <a:tc rowSpan="6">
                  <a:txBody>
                    <a:bodyPr/>
                    <a:lstStyle/>
                    <a:p>
                      <a:pPr algn="ctr">
                        <a:spcAft>
                          <a:spcPts val="0"/>
                        </a:spcAft>
                      </a:pPr>
                      <a:r>
                        <a:rPr lang="cs-CZ" sz="800" dirty="0">
                          <a:latin typeface="Arial"/>
                          <a:ea typeface="Times New Roman"/>
                        </a:rPr>
                        <a:t>Ano viz </a:t>
                      </a:r>
                      <a:r>
                        <a:rPr lang="cs-CZ" sz="800" dirty="0" smtClean="0">
                          <a:latin typeface="Arial"/>
                          <a:ea typeface="Times New Roman"/>
                        </a:rPr>
                        <a:t>1.1.4 </a:t>
                      </a:r>
                      <a:endParaRPr lang="cs-CZ" sz="900" dirty="0">
                        <a:latin typeface="Times New Roman"/>
                        <a:ea typeface="Times New Roman"/>
                      </a:endParaRPr>
                    </a:p>
                    <a:p>
                      <a:pPr algn="ctr">
                        <a:spcAft>
                          <a:spcPts val="0"/>
                        </a:spcAft>
                      </a:pPr>
                      <a:r>
                        <a:rPr lang="cs-CZ" sz="800" dirty="0">
                          <a:latin typeface="Arial"/>
                          <a:ea typeface="Times New Roman"/>
                        </a:rPr>
                        <a:t>se souřadnice-mi pro každý deklarovaný traťový bod</a:t>
                      </a:r>
                      <a:endParaRPr lang="cs-CZ" sz="900" dirty="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800">
                          <a:latin typeface="Arial"/>
                          <a:ea typeface="Times New Roman"/>
                        </a:rPr>
                        <a:t>3</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spcAft>
                          <a:spcPts val="0"/>
                        </a:spcAft>
                      </a:pPr>
                      <a:r>
                        <a:rPr lang="cs-CZ" sz="800">
                          <a:latin typeface="Arial"/>
                          <a:ea typeface="Times New Roman"/>
                        </a:rPr>
                        <a:t>0</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spcAft>
                          <a:spcPts val="0"/>
                        </a:spcAft>
                      </a:pPr>
                      <a:r>
                        <a:rPr lang="cs-CZ" sz="800">
                          <a:latin typeface="Arial"/>
                          <a:ea typeface="Times New Roman"/>
                        </a:rPr>
                        <a:t>OK</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spcAft>
                          <a:spcPts val="0"/>
                        </a:spcAft>
                      </a:pPr>
                      <a:r>
                        <a:rPr lang="cs-CZ" sz="800">
                          <a:latin typeface="Arial"/>
                          <a:ea typeface="Times New Roman"/>
                        </a:rPr>
                        <a:t>NE</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spcAft>
                          <a:spcPts val="0"/>
                        </a:spcAft>
                      </a:pPr>
                      <a:r>
                        <a:rPr lang="cs-CZ" sz="800">
                          <a:latin typeface="Arial"/>
                          <a:ea typeface="Times New Roman"/>
                        </a:rPr>
                        <a:t>OK</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gridSpan="3">
                  <a:txBody>
                    <a:bodyPr/>
                    <a:lstStyle/>
                    <a:p>
                      <a:pPr algn="ctr">
                        <a:spcAft>
                          <a:spcPts val="0"/>
                        </a:spcAft>
                      </a:pPr>
                      <a:r>
                        <a:rPr lang="cs-CZ" sz="800">
                          <a:latin typeface="Arial"/>
                          <a:ea typeface="Times New Roman"/>
                        </a:rPr>
                        <a:t>OK</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hMerge="1">
                  <a:txBody>
                    <a:bodyPr/>
                    <a:lstStyle/>
                    <a:p>
                      <a:endParaRPr lang="cs-CZ"/>
                    </a:p>
                  </a:txBody>
                  <a:tcPr/>
                </a:tc>
                <a:tc hMerge="1">
                  <a:txBody>
                    <a:bodyPr/>
                    <a:lstStyle/>
                    <a:p>
                      <a:endParaRPr lang="cs-CZ"/>
                    </a:p>
                  </a:txBody>
                  <a:tcPr/>
                </a:tc>
              </a:tr>
              <a:tr h="308083">
                <a:tc>
                  <a:txBody>
                    <a:bodyPr/>
                    <a:lstStyle/>
                    <a:p>
                      <a:pPr algn="ctr">
                        <a:spcAft>
                          <a:spcPts val="0"/>
                        </a:spcAft>
                      </a:pPr>
                      <a:r>
                        <a:rPr lang="cs-CZ" sz="800">
                          <a:latin typeface="Arial"/>
                          <a:ea typeface="Times New Roman"/>
                        </a:rPr>
                        <a:t>Cílová vzdál.</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800">
                          <a:latin typeface="Arial"/>
                          <a:ea typeface="Times New Roman"/>
                        </a:rPr>
                        <a:t>1.4.2e</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a:spcAft>
                          <a:spcPts val="0"/>
                        </a:spcAft>
                      </a:pPr>
                      <a:r>
                        <a:rPr lang="cs-CZ" sz="800">
                          <a:latin typeface="Arial"/>
                          <a:ea typeface="Times New Roman"/>
                        </a:rPr>
                        <a:t>Odznak nebo Rekord</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a:txBody>
                    <a:bodyPr/>
                    <a:lstStyle/>
                    <a:p>
                      <a:pPr algn="ctr">
                        <a:spcAft>
                          <a:spcPts val="0"/>
                        </a:spcAft>
                      </a:pPr>
                      <a:r>
                        <a:rPr lang="cs-CZ" sz="800">
                          <a:latin typeface="Arial"/>
                          <a:ea typeface="Times New Roman"/>
                        </a:rPr>
                        <a:t>0</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800">
                          <a:latin typeface="Arial"/>
                          <a:ea typeface="Times New Roman"/>
                        </a:rPr>
                        <a:t>0</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800">
                          <a:latin typeface="Arial"/>
                          <a:ea typeface="Times New Roman"/>
                        </a:rPr>
                        <a:t>NE </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800">
                          <a:latin typeface="Arial"/>
                          <a:ea typeface="Times New Roman"/>
                        </a:rPr>
                        <a:t>NE</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800">
                          <a:latin typeface="Arial"/>
                          <a:ea typeface="Times New Roman"/>
                        </a:rPr>
                        <a:t>Poža-dován</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800">
                          <a:latin typeface="Arial"/>
                          <a:ea typeface="Times New Roman"/>
                        </a:rPr>
                        <a:t>NE</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800">
                          <a:latin typeface="Arial"/>
                          <a:ea typeface="Times New Roman"/>
                        </a:rPr>
                        <a:t>NE</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800">
                          <a:latin typeface="Arial"/>
                          <a:ea typeface="Times New Roman"/>
                        </a:rPr>
                        <a:t>Poža-</a:t>
                      </a:r>
                      <a:endParaRPr lang="cs-CZ" sz="900">
                        <a:latin typeface="Times New Roman"/>
                        <a:ea typeface="Times New Roman"/>
                      </a:endParaRPr>
                    </a:p>
                    <a:p>
                      <a:pPr algn="ctr">
                        <a:spcAft>
                          <a:spcPts val="0"/>
                        </a:spcAft>
                      </a:pPr>
                      <a:r>
                        <a:rPr lang="cs-CZ" sz="800">
                          <a:latin typeface="Arial"/>
                          <a:ea typeface="Times New Roman"/>
                        </a:rPr>
                        <a:t>dován</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962">
                <a:tc>
                  <a:txBody>
                    <a:bodyPr/>
                    <a:lstStyle/>
                    <a:p>
                      <a:pPr algn="ctr">
                        <a:spcAft>
                          <a:spcPts val="0"/>
                        </a:spcAft>
                      </a:pPr>
                      <a:r>
                        <a:rPr lang="cs-CZ" sz="800">
                          <a:latin typeface="Arial"/>
                          <a:ea typeface="Times New Roman"/>
                        </a:rPr>
                        <a:t>Vzdálenost přes  3 OB</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800">
                          <a:latin typeface="Arial"/>
                          <a:ea typeface="Times New Roman"/>
                        </a:rPr>
                        <a:t>1.4.2f</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vMerge="1">
                  <a:txBody>
                    <a:bodyPr/>
                    <a:lstStyle/>
                    <a:p>
                      <a:endParaRPr lang="cs-CZ"/>
                    </a:p>
                  </a:txBody>
                  <a:tcPr/>
                </a:tc>
                <a:tc>
                  <a:txBody>
                    <a:bodyPr/>
                    <a:lstStyle/>
                    <a:p>
                      <a:pPr algn="ctr">
                        <a:spcAft>
                          <a:spcPts val="0"/>
                        </a:spcAft>
                      </a:pPr>
                      <a:r>
                        <a:rPr lang="cs-CZ" sz="800">
                          <a:latin typeface="Arial"/>
                          <a:ea typeface="Times New Roman"/>
                        </a:rPr>
                        <a:t>3</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800">
                          <a:latin typeface="Arial"/>
                          <a:ea typeface="Times New Roman"/>
                        </a:rPr>
                        <a:t>3</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800">
                          <a:latin typeface="Arial"/>
                          <a:ea typeface="Times New Roman"/>
                        </a:rPr>
                        <a:t>OK</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800">
                          <a:latin typeface="Arial"/>
                          <a:ea typeface="Times New Roman"/>
                        </a:rPr>
                        <a:t>NE</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800">
                          <a:latin typeface="Arial"/>
                          <a:ea typeface="Times New Roman"/>
                        </a:rPr>
                        <a:t>OK</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Aft>
                          <a:spcPts val="0"/>
                        </a:spcAft>
                      </a:pPr>
                      <a:r>
                        <a:rPr lang="cs-CZ" sz="800">
                          <a:latin typeface="Arial"/>
                          <a:ea typeface="Times New Roman"/>
                        </a:rPr>
                        <a:t>OK</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cs-CZ"/>
                    </a:p>
                  </a:txBody>
                  <a:tcPr/>
                </a:tc>
                <a:tc hMerge="1">
                  <a:txBody>
                    <a:bodyPr/>
                    <a:lstStyle/>
                    <a:p>
                      <a:endParaRPr lang="cs-CZ"/>
                    </a:p>
                  </a:txBody>
                  <a:tcPr/>
                </a:tc>
              </a:tr>
              <a:tr h="248680">
                <a:tc>
                  <a:txBody>
                    <a:bodyPr/>
                    <a:lstStyle/>
                    <a:p>
                      <a:pPr algn="ctr">
                        <a:spcAft>
                          <a:spcPts val="0"/>
                        </a:spcAft>
                      </a:pPr>
                      <a:r>
                        <a:rPr lang="cs-CZ" sz="800" dirty="0">
                          <a:latin typeface="Arial"/>
                          <a:ea typeface="Times New Roman"/>
                        </a:rPr>
                        <a:t>Návrat </a:t>
                      </a:r>
                      <a:r>
                        <a:rPr lang="cs-CZ" sz="800" dirty="0">
                          <a:solidFill>
                            <a:schemeClr val="tx1"/>
                          </a:solidFill>
                          <a:latin typeface="Arial"/>
                          <a:ea typeface="Times New Roman"/>
                        </a:rPr>
                        <a:t>(2)</a:t>
                      </a:r>
                      <a:endParaRPr lang="cs-CZ" sz="900" dirty="0">
                        <a:solidFill>
                          <a:schemeClr val="tx1"/>
                        </a:solidFill>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800">
                          <a:latin typeface="Arial"/>
                          <a:ea typeface="Times New Roman"/>
                        </a:rPr>
                        <a:t>1.4.2g</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vMerge="1">
                  <a:txBody>
                    <a:bodyPr/>
                    <a:lstStyle/>
                    <a:p>
                      <a:endParaRPr lang="cs-CZ"/>
                    </a:p>
                  </a:txBody>
                  <a:tcPr/>
                </a:tc>
                <a:tc>
                  <a:txBody>
                    <a:bodyPr/>
                    <a:lstStyle/>
                    <a:p>
                      <a:pPr algn="ctr">
                        <a:spcAft>
                          <a:spcPts val="0"/>
                        </a:spcAft>
                      </a:pPr>
                      <a:r>
                        <a:rPr lang="cs-CZ" sz="800">
                          <a:latin typeface="Arial"/>
                          <a:ea typeface="Times New Roman"/>
                        </a:rPr>
                        <a:t>1</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800">
                          <a:latin typeface="Arial"/>
                          <a:ea typeface="Times New Roman"/>
                        </a:rPr>
                        <a:t>1</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spcAft>
                          <a:spcPts val="0"/>
                        </a:spcAft>
                      </a:pPr>
                      <a:r>
                        <a:rPr lang="cs-CZ" sz="800">
                          <a:latin typeface="Arial"/>
                          <a:ea typeface="Times New Roman"/>
                        </a:rPr>
                        <a:t>NE</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spcAft>
                          <a:spcPts val="0"/>
                        </a:spcAft>
                      </a:pPr>
                      <a:r>
                        <a:rPr lang="cs-CZ" sz="800" dirty="0">
                          <a:latin typeface="Arial"/>
                          <a:ea typeface="Times New Roman"/>
                        </a:rPr>
                        <a:t>NE</a:t>
                      </a:r>
                      <a:endParaRPr lang="cs-CZ" sz="900" dirty="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spcAft>
                          <a:spcPts val="0"/>
                        </a:spcAft>
                      </a:pPr>
                      <a:r>
                        <a:rPr lang="cs-CZ" sz="800">
                          <a:latin typeface="Arial"/>
                          <a:ea typeface="Times New Roman"/>
                        </a:rPr>
                        <a:t>Poža-dován</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spcAft>
                          <a:spcPts val="0"/>
                        </a:spcAft>
                      </a:pPr>
                      <a:r>
                        <a:rPr lang="cs-CZ" sz="800">
                          <a:latin typeface="Arial"/>
                          <a:ea typeface="Times New Roman"/>
                        </a:rPr>
                        <a:t>NE</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spcAft>
                          <a:spcPts val="0"/>
                        </a:spcAft>
                      </a:pPr>
                      <a:r>
                        <a:rPr lang="cs-CZ" sz="800">
                          <a:latin typeface="Arial"/>
                          <a:ea typeface="Times New Roman"/>
                        </a:rPr>
                        <a:t>NE</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spcAft>
                          <a:spcPts val="0"/>
                        </a:spcAft>
                      </a:pPr>
                      <a:r>
                        <a:rPr lang="cs-CZ" sz="800">
                          <a:latin typeface="Arial"/>
                          <a:ea typeface="Times New Roman"/>
                        </a:rPr>
                        <a:t>Poža-</a:t>
                      </a:r>
                      <a:endParaRPr lang="cs-CZ" sz="900">
                        <a:latin typeface="Times New Roman"/>
                        <a:ea typeface="Times New Roman"/>
                      </a:endParaRPr>
                    </a:p>
                    <a:p>
                      <a:pPr algn="ctr">
                        <a:spcAft>
                          <a:spcPts val="0"/>
                        </a:spcAft>
                      </a:pPr>
                      <a:r>
                        <a:rPr lang="cs-CZ" sz="800">
                          <a:latin typeface="Arial"/>
                          <a:ea typeface="Times New Roman"/>
                        </a:rPr>
                        <a:t>dován </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7986">
                <a:tc>
                  <a:txBody>
                    <a:bodyPr/>
                    <a:lstStyle/>
                    <a:p>
                      <a:pPr algn="ctr">
                        <a:spcAft>
                          <a:spcPts val="0"/>
                        </a:spcAft>
                      </a:pPr>
                      <a:r>
                        <a:rPr lang="cs-CZ" sz="800" dirty="0">
                          <a:latin typeface="Arial"/>
                          <a:ea typeface="Times New Roman"/>
                        </a:rPr>
                        <a:t>Trojúhelník-2 </a:t>
                      </a:r>
                      <a:r>
                        <a:rPr lang="cs-CZ" sz="800" dirty="0">
                          <a:solidFill>
                            <a:schemeClr val="tx1"/>
                          </a:solidFill>
                          <a:latin typeface="Arial"/>
                          <a:ea typeface="Times New Roman"/>
                        </a:rPr>
                        <a:t>(2)</a:t>
                      </a:r>
                      <a:endParaRPr lang="cs-CZ" sz="900" dirty="0">
                        <a:solidFill>
                          <a:schemeClr val="tx1"/>
                        </a:solidFill>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cs-CZ" sz="800">
                          <a:latin typeface="Arial"/>
                          <a:ea typeface="Times New Roman"/>
                        </a:rPr>
                        <a:t>1.4.2h</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vMerge="1">
                  <a:txBody>
                    <a:bodyPr/>
                    <a:lstStyle/>
                    <a:p>
                      <a:endParaRPr lang="cs-CZ"/>
                    </a:p>
                  </a:txBody>
                  <a:tcPr/>
                </a:tc>
                <a:tc>
                  <a:txBody>
                    <a:bodyPr/>
                    <a:lstStyle/>
                    <a:p>
                      <a:pPr algn="ctr">
                        <a:spcAft>
                          <a:spcPts val="0"/>
                        </a:spcAft>
                      </a:pPr>
                      <a:r>
                        <a:rPr lang="cs-CZ" sz="800">
                          <a:latin typeface="Arial"/>
                          <a:ea typeface="Times New Roman"/>
                        </a:rPr>
                        <a:t>2</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800">
                          <a:latin typeface="Arial"/>
                          <a:ea typeface="Times New Roman"/>
                        </a:rPr>
                        <a:t>2</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r>
              <a:tr h="257986">
                <a:tc>
                  <a:txBody>
                    <a:bodyPr/>
                    <a:lstStyle/>
                    <a:p>
                      <a:pPr algn="ctr">
                        <a:spcAft>
                          <a:spcPts val="0"/>
                        </a:spcAft>
                      </a:pPr>
                      <a:r>
                        <a:rPr lang="cs-CZ" sz="800" dirty="0">
                          <a:latin typeface="Arial"/>
                          <a:ea typeface="Times New Roman"/>
                        </a:rPr>
                        <a:t>Trojúhelník-3 </a:t>
                      </a:r>
                      <a:r>
                        <a:rPr lang="cs-CZ" sz="800" dirty="0">
                          <a:solidFill>
                            <a:schemeClr val="tx1"/>
                          </a:solidFill>
                          <a:latin typeface="Arial"/>
                          <a:ea typeface="Times New Roman"/>
                        </a:rPr>
                        <a:t>(2)</a:t>
                      </a:r>
                      <a:endParaRPr lang="cs-CZ" sz="900" dirty="0">
                        <a:solidFill>
                          <a:schemeClr val="tx1"/>
                        </a:solidFill>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vMerge="1">
                  <a:txBody>
                    <a:bodyPr/>
                    <a:lstStyle/>
                    <a:p>
                      <a:endParaRPr lang="cs-CZ"/>
                    </a:p>
                  </a:txBody>
                  <a:tcPr/>
                </a:tc>
                <a:tc vMerge="1">
                  <a:txBody>
                    <a:bodyPr/>
                    <a:lstStyle/>
                    <a:p>
                      <a:endParaRPr lang="cs-CZ"/>
                    </a:p>
                  </a:txBody>
                  <a:tcPr/>
                </a:tc>
                <a:tc>
                  <a:txBody>
                    <a:bodyPr/>
                    <a:lstStyle/>
                    <a:p>
                      <a:pPr algn="ctr">
                        <a:spcAft>
                          <a:spcPts val="0"/>
                        </a:spcAft>
                      </a:pPr>
                      <a:r>
                        <a:rPr lang="cs-CZ" sz="800">
                          <a:latin typeface="Arial"/>
                          <a:ea typeface="Times New Roman"/>
                        </a:rPr>
                        <a:t>3</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800">
                          <a:latin typeface="Arial"/>
                          <a:ea typeface="Times New Roman"/>
                        </a:rPr>
                        <a:t>3</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r>
              <a:tr h="134532">
                <a:tc>
                  <a:txBody>
                    <a:bodyPr/>
                    <a:lstStyle/>
                    <a:p>
                      <a:pPr algn="ctr">
                        <a:spcAft>
                          <a:spcPts val="0"/>
                        </a:spcAft>
                      </a:pPr>
                      <a:r>
                        <a:rPr lang="cs-CZ" sz="800">
                          <a:latin typeface="Arial"/>
                          <a:ea typeface="Times New Roman"/>
                        </a:rPr>
                        <a:t>Volná vzdál.</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spcAft>
                          <a:spcPts val="0"/>
                        </a:spcAft>
                      </a:pPr>
                      <a:r>
                        <a:rPr lang="cs-CZ" sz="800">
                          <a:latin typeface="Arial"/>
                          <a:ea typeface="Times New Roman"/>
                        </a:rPr>
                        <a:t>1.4.2i</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rowSpan="4">
                  <a:txBody>
                    <a:bodyPr/>
                    <a:lstStyle/>
                    <a:p>
                      <a:pPr algn="ctr">
                        <a:spcAft>
                          <a:spcPts val="0"/>
                        </a:spcAft>
                      </a:pPr>
                      <a:r>
                        <a:rPr lang="cs-CZ" sz="800">
                          <a:latin typeface="Arial"/>
                          <a:ea typeface="Times New Roman"/>
                        </a:rPr>
                        <a:t>Pouze Rekord</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rowSpan="4">
                  <a:txBody>
                    <a:bodyPr/>
                    <a:lstStyle/>
                    <a:p>
                      <a:pPr algn="ctr">
                        <a:spcAft>
                          <a:spcPts val="0"/>
                        </a:spcAft>
                      </a:pPr>
                      <a:r>
                        <a:rPr lang="cs-CZ" sz="800" dirty="0">
                          <a:latin typeface="Arial"/>
                          <a:ea typeface="Times New Roman"/>
                        </a:rPr>
                        <a:t>Ano viz </a:t>
                      </a:r>
                      <a:r>
                        <a:rPr lang="cs-CZ" sz="800" dirty="0" smtClean="0">
                          <a:latin typeface="Arial"/>
                          <a:ea typeface="Times New Roman"/>
                        </a:rPr>
                        <a:t>1.1.4 </a:t>
                      </a:r>
                      <a:endParaRPr lang="cs-CZ" sz="900" dirty="0">
                        <a:latin typeface="Times New Roman"/>
                        <a:ea typeface="Times New Roman"/>
                      </a:endParaRPr>
                    </a:p>
                    <a:p>
                      <a:pPr algn="ctr">
                        <a:spcAft>
                          <a:spcPts val="0"/>
                        </a:spcAft>
                      </a:pPr>
                      <a:r>
                        <a:rPr lang="cs-CZ" sz="800" dirty="0">
                          <a:latin typeface="Arial"/>
                          <a:ea typeface="Times New Roman"/>
                        </a:rPr>
                        <a:t>Deklarované traťové body jako možnost</a:t>
                      </a:r>
                      <a:endParaRPr lang="cs-CZ" sz="900" dirty="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rowSpan="4">
                  <a:txBody>
                    <a:bodyPr/>
                    <a:lstStyle/>
                    <a:p>
                      <a:pPr algn="ctr">
                        <a:spcAft>
                          <a:spcPts val="0"/>
                        </a:spcAft>
                      </a:pPr>
                      <a:r>
                        <a:rPr lang="cs-CZ" sz="800">
                          <a:latin typeface="Arial"/>
                          <a:ea typeface="Times New Roman"/>
                        </a:rPr>
                        <a:t>n/a</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spcAft>
                          <a:spcPts val="0"/>
                        </a:spcAft>
                      </a:pPr>
                      <a:r>
                        <a:rPr lang="cs-CZ" sz="800">
                          <a:latin typeface="Arial"/>
                          <a:ea typeface="Times New Roman"/>
                        </a:rPr>
                        <a:t>0</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rowSpan="2" gridSpan="3">
                  <a:txBody>
                    <a:bodyPr/>
                    <a:lstStyle/>
                    <a:p>
                      <a:pPr algn="ctr">
                        <a:spcAft>
                          <a:spcPts val="0"/>
                        </a:spcAft>
                      </a:pPr>
                      <a:r>
                        <a:rPr lang="cs-CZ" sz="800">
                          <a:latin typeface="Arial"/>
                          <a:ea typeface="Times New Roman"/>
                        </a:rPr>
                        <a:t>OK</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rowSpan="2" hMerge="1">
                  <a:txBody>
                    <a:bodyPr/>
                    <a:lstStyle/>
                    <a:p>
                      <a:endParaRPr lang="cs-CZ"/>
                    </a:p>
                  </a:txBody>
                  <a:tcPr/>
                </a:tc>
                <a:tc rowSpan="2" hMerge="1">
                  <a:txBody>
                    <a:bodyPr/>
                    <a:lstStyle/>
                    <a:p>
                      <a:endParaRPr lang="cs-CZ"/>
                    </a:p>
                  </a:txBody>
                  <a:tcPr/>
                </a:tc>
                <a:tc rowSpan="2" gridSpan="3">
                  <a:txBody>
                    <a:bodyPr/>
                    <a:lstStyle/>
                    <a:p>
                      <a:pPr algn="ctr">
                        <a:spcAft>
                          <a:spcPts val="0"/>
                        </a:spcAft>
                      </a:pPr>
                      <a:r>
                        <a:rPr lang="cs-CZ" sz="800">
                          <a:latin typeface="Arial"/>
                          <a:ea typeface="Times New Roman"/>
                        </a:rPr>
                        <a:t>OK</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rowSpan="2" hMerge="1">
                  <a:txBody>
                    <a:bodyPr/>
                    <a:lstStyle/>
                    <a:p>
                      <a:endParaRPr lang="cs-CZ"/>
                    </a:p>
                  </a:txBody>
                  <a:tcPr/>
                </a:tc>
                <a:tc rowSpan="2" hMerge="1">
                  <a:txBody>
                    <a:bodyPr/>
                    <a:lstStyle/>
                    <a:p>
                      <a:endParaRPr lang="cs-CZ"/>
                    </a:p>
                  </a:txBody>
                  <a:tcPr/>
                </a:tc>
              </a:tr>
              <a:tr h="257986">
                <a:tc>
                  <a:txBody>
                    <a:bodyPr/>
                    <a:lstStyle/>
                    <a:p>
                      <a:pPr algn="ctr">
                        <a:spcAft>
                          <a:spcPts val="0"/>
                        </a:spcAft>
                      </a:pPr>
                      <a:r>
                        <a:rPr lang="cs-CZ" sz="800">
                          <a:latin typeface="Arial"/>
                          <a:ea typeface="Times New Roman"/>
                        </a:rPr>
                        <a:t>Volná vzd. 3OB</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spcAft>
                          <a:spcPts val="0"/>
                        </a:spcAft>
                      </a:pPr>
                      <a:r>
                        <a:rPr lang="cs-CZ" sz="800">
                          <a:latin typeface="Arial"/>
                          <a:ea typeface="Times New Roman"/>
                        </a:rPr>
                        <a:t>1.4.2j</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vMerge="1">
                  <a:txBody>
                    <a:bodyPr/>
                    <a:lstStyle/>
                    <a:p>
                      <a:endParaRPr lang="cs-CZ"/>
                    </a:p>
                  </a:txBody>
                  <a:tcPr/>
                </a:tc>
                <a:tc vMerge="1">
                  <a:txBody>
                    <a:bodyPr/>
                    <a:lstStyle/>
                    <a:p>
                      <a:endParaRPr lang="cs-CZ"/>
                    </a:p>
                  </a:txBody>
                  <a:tcPr/>
                </a:tc>
                <a:tc vMerge="1">
                  <a:txBody>
                    <a:bodyPr/>
                    <a:lstStyle/>
                    <a:p>
                      <a:endParaRPr lang="cs-CZ"/>
                    </a:p>
                  </a:txBody>
                  <a:tcPr/>
                </a:tc>
                <a:tc>
                  <a:txBody>
                    <a:bodyPr/>
                    <a:lstStyle/>
                    <a:p>
                      <a:pPr algn="ctr">
                        <a:spcAft>
                          <a:spcPts val="0"/>
                        </a:spcAft>
                      </a:pPr>
                      <a:r>
                        <a:rPr lang="cs-CZ" sz="800">
                          <a:latin typeface="Arial"/>
                          <a:ea typeface="Times New Roman"/>
                        </a:rPr>
                        <a:t>3</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gridSpan="3" vMerge="1">
                  <a:txBody>
                    <a:bodyPr/>
                    <a:lstStyle/>
                    <a:p>
                      <a:endParaRPr lang="cs-CZ"/>
                    </a:p>
                  </a:txBody>
                  <a:tcPr/>
                </a:tc>
                <a:tc hMerge="1" vMerge="1">
                  <a:txBody>
                    <a:bodyPr/>
                    <a:lstStyle/>
                    <a:p>
                      <a:endParaRPr lang="cs-CZ"/>
                    </a:p>
                  </a:txBody>
                  <a:tcPr/>
                </a:tc>
                <a:tc hMerge="1" vMerge="1">
                  <a:txBody>
                    <a:bodyPr/>
                    <a:lstStyle/>
                    <a:p>
                      <a:endParaRPr lang="cs-CZ"/>
                    </a:p>
                  </a:txBody>
                  <a:tcPr/>
                </a:tc>
                <a:tc gridSpan="3" vMerge="1">
                  <a:txBody>
                    <a:bodyPr/>
                    <a:lstStyle/>
                    <a:p>
                      <a:endParaRPr lang="cs-CZ"/>
                    </a:p>
                  </a:txBody>
                  <a:tcPr/>
                </a:tc>
                <a:tc hMerge="1" vMerge="1">
                  <a:txBody>
                    <a:bodyPr/>
                    <a:lstStyle/>
                    <a:p>
                      <a:endParaRPr lang="cs-CZ"/>
                    </a:p>
                  </a:txBody>
                  <a:tcPr/>
                </a:tc>
                <a:tc hMerge="1" vMerge="1">
                  <a:txBody>
                    <a:bodyPr/>
                    <a:lstStyle/>
                    <a:p>
                      <a:endParaRPr lang="cs-CZ"/>
                    </a:p>
                  </a:txBody>
                  <a:tcPr/>
                </a:tc>
              </a:tr>
              <a:tr h="157827">
                <a:tc>
                  <a:txBody>
                    <a:bodyPr/>
                    <a:lstStyle/>
                    <a:p>
                      <a:pPr algn="ctr">
                        <a:spcAft>
                          <a:spcPts val="0"/>
                        </a:spcAft>
                      </a:pPr>
                      <a:r>
                        <a:rPr lang="cs-CZ" sz="800">
                          <a:latin typeface="Arial"/>
                          <a:ea typeface="Times New Roman"/>
                        </a:rPr>
                        <a:t>Volný návrat</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spcAft>
                          <a:spcPts val="0"/>
                        </a:spcAft>
                      </a:pPr>
                      <a:r>
                        <a:rPr lang="cs-CZ" sz="800">
                          <a:latin typeface="Arial"/>
                          <a:ea typeface="Times New Roman"/>
                        </a:rPr>
                        <a:t>1.4.2k</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vMerge="1">
                  <a:txBody>
                    <a:bodyPr/>
                    <a:lstStyle/>
                    <a:p>
                      <a:endParaRPr lang="cs-CZ"/>
                    </a:p>
                  </a:txBody>
                  <a:tcPr/>
                </a:tc>
                <a:tc vMerge="1">
                  <a:txBody>
                    <a:bodyPr/>
                    <a:lstStyle/>
                    <a:p>
                      <a:endParaRPr lang="cs-CZ"/>
                    </a:p>
                  </a:txBody>
                  <a:tcPr/>
                </a:tc>
                <a:tc vMerge="1">
                  <a:txBody>
                    <a:bodyPr/>
                    <a:lstStyle/>
                    <a:p>
                      <a:endParaRPr lang="cs-CZ"/>
                    </a:p>
                  </a:txBody>
                  <a:tcPr/>
                </a:tc>
                <a:tc>
                  <a:txBody>
                    <a:bodyPr/>
                    <a:lstStyle/>
                    <a:p>
                      <a:pPr algn="ctr">
                        <a:spcAft>
                          <a:spcPts val="0"/>
                        </a:spcAft>
                      </a:pPr>
                      <a:r>
                        <a:rPr lang="cs-CZ" sz="800">
                          <a:latin typeface="Arial"/>
                          <a:ea typeface="Times New Roman"/>
                        </a:rPr>
                        <a:t>1</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rowSpan="2" gridSpan="3">
                  <a:txBody>
                    <a:bodyPr/>
                    <a:lstStyle/>
                    <a:p>
                      <a:pPr algn="ctr">
                        <a:spcAft>
                          <a:spcPts val="0"/>
                        </a:spcAft>
                      </a:pPr>
                      <a:r>
                        <a:rPr lang="cs-CZ" sz="800">
                          <a:latin typeface="Arial"/>
                          <a:ea typeface="Times New Roman"/>
                        </a:rPr>
                        <a:t>OK</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rowSpan="2" hMerge="1">
                  <a:txBody>
                    <a:bodyPr/>
                    <a:lstStyle/>
                    <a:p>
                      <a:endParaRPr lang="cs-CZ"/>
                    </a:p>
                  </a:txBody>
                  <a:tcPr/>
                </a:tc>
                <a:tc rowSpan="2" hMerge="1">
                  <a:txBody>
                    <a:bodyPr/>
                    <a:lstStyle/>
                    <a:p>
                      <a:endParaRPr lang="cs-CZ"/>
                    </a:p>
                  </a:txBody>
                  <a:tcPr/>
                </a:tc>
                <a:tc rowSpan="2">
                  <a:txBody>
                    <a:bodyPr/>
                    <a:lstStyle/>
                    <a:p>
                      <a:pPr algn="ctr">
                        <a:spcAft>
                          <a:spcPts val="0"/>
                        </a:spcAft>
                      </a:pPr>
                      <a:r>
                        <a:rPr lang="cs-CZ" sz="800">
                          <a:latin typeface="Arial"/>
                          <a:ea typeface="Times New Roman"/>
                        </a:rPr>
                        <a:t>NE</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rowSpan="2">
                  <a:txBody>
                    <a:bodyPr/>
                    <a:lstStyle/>
                    <a:p>
                      <a:pPr algn="ctr">
                        <a:spcAft>
                          <a:spcPts val="0"/>
                        </a:spcAft>
                      </a:pPr>
                      <a:r>
                        <a:rPr lang="cs-CZ" sz="800">
                          <a:latin typeface="Arial"/>
                          <a:ea typeface="Times New Roman"/>
                        </a:rPr>
                        <a:t>NE</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rowSpan="2">
                  <a:txBody>
                    <a:bodyPr/>
                    <a:lstStyle/>
                    <a:p>
                      <a:pPr algn="ctr">
                        <a:spcAft>
                          <a:spcPts val="0"/>
                        </a:spcAft>
                      </a:pPr>
                      <a:r>
                        <a:rPr lang="cs-CZ" sz="800" dirty="0" err="1">
                          <a:solidFill>
                            <a:schemeClr val="tx1"/>
                          </a:solidFill>
                          <a:latin typeface="Arial"/>
                          <a:ea typeface="Times New Roman"/>
                        </a:rPr>
                        <a:t>Poža</a:t>
                      </a:r>
                      <a:r>
                        <a:rPr lang="cs-CZ" sz="800" dirty="0">
                          <a:solidFill>
                            <a:schemeClr val="tx1"/>
                          </a:solidFill>
                          <a:latin typeface="Arial"/>
                          <a:ea typeface="Times New Roman"/>
                        </a:rPr>
                        <a:t>-</a:t>
                      </a:r>
                      <a:endParaRPr lang="cs-CZ" sz="900" dirty="0">
                        <a:solidFill>
                          <a:schemeClr val="tx1"/>
                        </a:solidFill>
                        <a:latin typeface="Times New Roman"/>
                        <a:ea typeface="Times New Roman"/>
                      </a:endParaRPr>
                    </a:p>
                    <a:p>
                      <a:pPr algn="ctr">
                        <a:spcAft>
                          <a:spcPts val="0"/>
                        </a:spcAft>
                      </a:pPr>
                      <a:r>
                        <a:rPr lang="cs-CZ" sz="800" dirty="0">
                          <a:solidFill>
                            <a:schemeClr val="tx1"/>
                          </a:solidFill>
                          <a:latin typeface="Arial"/>
                          <a:ea typeface="Times New Roman"/>
                        </a:rPr>
                        <a:t>dován (3) </a:t>
                      </a:r>
                      <a:endParaRPr lang="cs-CZ" sz="900" dirty="0">
                        <a:solidFill>
                          <a:schemeClr val="tx1"/>
                        </a:solidFill>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r>
              <a:tr h="257986">
                <a:tc>
                  <a:txBody>
                    <a:bodyPr/>
                    <a:lstStyle/>
                    <a:p>
                      <a:pPr algn="ctr">
                        <a:spcAft>
                          <a:spcPts val="0"/>
                        </a:spcAft>
                      </a:pPr>
                      <a:r>
                        <a:rPr lang="cs-CZ" sz="800">
                          <a:latin typeface="Arial"/>
                          <a:ea typeface="Times New Roman"/>
                        </a:rPr>
                        <a:t>Volný trojúhelník</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ctr">
                        <a:spcAft>
                          <a:spcPts val="0"/>
                        </a:spcAft>
                      </a:pPr>
                      <a:r>
                        <a:rPr lang="cs-CZ" sz="800">
                          <a:latin typeface="Arial"/>
                          <a:ea typeface="Times New Roman"/>
                        </a:rPr>
                        <a:t>1.4.2l</a:t>
                      </a:r>
                      <a:endParaRPr lang="cs-CZ" sz="90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vMerge="1">
                  <a:txBody>
                    <a:bodyPr/>
                    <a:lstStyle/>
                    <a:p>
                      <a:endParaRPr lang="cs-CZ"/>
                    </a:p>
                  </a:txBody>
                  <a:tcPr/>
                </a:tc>
                <a:tc vMerge="1">
                  <a:txBody>
                    <a:bodyPr/>
                    <a:lstStyle/>
                    <a:p>
                      <a:endParaRPr lang="cs-CZ"/>
                    </a:p>
                  </a:txBody>
                  <a:tcPr/>
                </a:tc>
                <a:tc vMerge="1">
                  <a:txBody>
                    <a:bodyPr/>
                    <a:lstStyle/>
                    <a:p>
                      <a:endParaRPr lang="cs-CZ"/>
                    </a:p>
                  </a:txBody>
                  <a:tcPr/>
                </a:tc>
                <a:tc>
                  <a:txBody>
                    <a:bodyPr/>
                    <a:lstStyle/>
                    <a:p>
                      <a:pPr algn="ctr">
                        <a:spcAft>
                          <a:spcPts val="0"/>
                        </a:spcAft>
                      </a:pPr>
                      <a:r>
                        <a:rPr lang="cs-CZ" sz="800" dirty="0">
                          <a:latin typeface="Arial"/>
                          <a:ea typeface="Times New Roman"/>
                        </a:rPr>
                        <a:t>3</a:t>
                      </a:r>
                      <a:endParaRPr lang="cs-CZ" sz="900" dirty="0">
                        <a:latin typeface="Times New Roman"/>
                        <a:ea typeface="Times New Roman"/>
                      </a:endParaRPr>
                    </a:p>
                  </a:txBody>
                  <a:tcPr marL="59449" marR="594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gridSpan="3" vMerge="1">
                  <a:txBody>
                    <a:bodyPr/>
                    <a:lstStyle/>
                    <a:p>
                      <a:endParaRPr lang="cs-CZ"/>
                    </a:p>
                  </a:txBody>
                  <a:tcPr/>
                </a:tc>
                <a:tc hMerge="1" vMerge="1">
                  <a:txBody>
                    <a:bodyPr/>
                    <a:lstStyle/>
                    <a:p>
                      <a:endParaRPr lang="cs-CZ"/>
                    </a:p>
                  </a:txBody>
                  <a:tcPr/>
                </a:tc>
                <a:tc hMerge="1"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smtClean="0"/>
              <a:t>SŘ pro D a DM -  definice</a:t>
            </a:r>
            <a:endParaRPr lang="cs-CZ" sz="3200" dirty="0"/>
          </a:p>
        </p:txBody>
      </p:sp>
      <p:sp>
        <p:nvSpPr>
          <p:cNvPr id="3" name="Zástupný symbol pro obsah 2"/>
          <p:cNvSpPr>
            <a:spLocks noGrp="1"/>
          </p:cNvSpPr>
          <p:nvPr>
            <p:ph idx="1"/>
          </p:nvPr>
        </p:nvSpPr>
        <p:spPr>
          <a:xfrm>
            <a:off x="457200" y="1196752"/>
            <a:ext cx="8229600" cy="5328592"/>
          </a:xfrm>
        </p:spPr>
        <p:txBody>
          <a:bodyPr>
            <a:noAutofit/>
          </a:bodyPr>
          <a:lstStyle/>
          <a:p>
            <a:pPr>
              <a:buNone/>
            </a:pPr>
            <a:r>
              <a:rPr lang="cs-CZ" sz="1600" b="1" i="1" dirty="0" smtClean="0"/>
              <a:t>ODLETOVÝ ČAS a VÝŠKA</a:t>
            </a:r>
            <a:r>
              <a:rPr lang="cs-CZ" sz="1600" b="1" dirty="0" smtClean="0"/>
              <a:t>  </a:t>
            </a:r>
            <a:r>
              <a:rPr lang="cs-CZ" sz="1600" dirty="0" smtClean="0"/>
              <a:t>- Čas a výška (MSL), kde začíná PLACHTAŘSKÝ VÝKON, obojí podle typu PLACHTAŘSKÉHO VÝKONU a hlášeného typu ODLETOVÉHO BODU:</a:t>
            </a:r>
            <a:endParaRPr lang="cs-CZ" sz="1600" dirty="0"/>
          </a:p>
          <a:p>
            <a:pPr>
              <a:buNone/>
            </a:pPr>
            <a:r>
              <a:rPr lang="cs-CZ" sz="1600" dirty="0" smtClean="0"/>
              <a:t>a.	Pokud je požadován deklarovaný ODLETOVÝ BOD, ODLETOVÝ ČAS a VÝŠKA, musí být použity údaje z ODLETOVÉ PÁSKY v okamžiku, kdy ji kluzák protne ve směru prvního ramene.</a:t>
            </a:r>
          </a:p>
          <a:p>
            <a:pPr>
              <a:buNone/>
            </a:pPr>
            <a:r>
              <a:rPr lang="cs-CZ" sz="1600" dirty="0" err="1" smtClean="0"/>
              <a:t>b</a:t>
            </a:r>
            <a:r>
              <a:rPr lang="cs-CZ" sz="1600" dirty="0" smtClean="0"/>
              <a:t>.	Pokud deklarovaný ODLETOVÝ BOD není požadován, pro ODLETOVÝ ČAS a VÝŠKU mohou být použity údaje z BODU VYPNUTÍ, nebo, pro lety na DOBU TRVÁNÍ a pro lety na VOLNOU VZDÁLENOST, údaje FIXU určeného po letu jako ODLETOVÝ BOD.</a:t>
            </a:r>
          </a:p>
          <a:p>
            <a:pPr>
              <a:buNone/>
            </a:pPr>
            <a:r>
              <a:rPr lang="cs-CZ" sz="1600" b="1" i="1" dirty="0" smtClean="0"/>
              <a:t>CÍLOVÝ (KONCOVÝ) ČAS </a:t>
            </a:r>
            <a:r>
              <a:rPr lang="cs-CZ" sz="1600" b="1" i="1" dirty="0"/>
              <a:t>A </a:t>
            </a:r>
            <a:r>
              <a:rPr lang="cs-CZ" sz="1600" b="1" i="1" dirty="0" smtClean="0"/>
              <a:t>VÝŠKA  </a:t>
            </a:r>
            <a:r>
              <a:rPr lang="cs-CZ" sz="1600" dirty="0" smtClean="0"/>
              <a:t>Čas a výška, ve kde končí PLACHTAŘSKÝ VÝKON, obojí podle typu PLACHTAŘSKÉHOVÝKONU a hlášeného typu CÍLOVÉHO BODU:</a:t>
            </a:r>
          </a:p>
          <a:p>
            <a:pPr>
              <a:buAutoNum type="alphaLcParenR"/>
            </a:pPr>
            <a:r>
              <a:rPr lang="cs-CZ" sz="1600" dirty="0" smtClean="0"/>
              <a:t>Pokud je cílem letu místo přistání, je CÍLOVÝM ČASEM čas přistání a CÍLOVOU VÝŠKOU je nadmořská výška místa přistání. </a:t>
            </a:r>
          </a:p>
          <a:p>
            <a:pPr>
              <a:buAutoNum type="alphaLcParenR"/>
            </a:pPr>
            <a:r>
              <a:rPr lang="cs-CZ" sz="1600" dirty="0" smtClean="0"/>
              <a:t>Pokud je požadován deklarovaný CÍLOVÝ BOD, nebo se jedná o jakýkoli volný let na UZAVŔENÉ TRATI, CÍLOVÝ ČAS a CÍLOVÁ VÝŠKA musí být použity z CÍLOVÉ PÁSKY v okamžiku, kdy ji kluzák protne ve směru posledního ramene.</a:t>
            </a:r>
          </a:p>
          <a:p>
            <a:pPr lvl="0">
              <a:buAutoNum type="alphaLcParenR" startAt="3"/>
            </a:pPr>
            <a:r>
              <a:rPr lang="cs-CZ" sz="1600" dirty="0" smtClean="0"/>
              <a:t>Pokud deklarovaný CÍLOVÝ BOD není požadován, pro CÍLOVÝ ČAS a VÝŠKU mohou být použity buďto údaje z místa nastartování zdroje pohonu (</a:t>
            </a:r>
            <a:r>
              <a:rPr lang="cs-CZ" sz="1600" dirty="0" err="1" smtClean="0"/>
              <a:t>MoP</a:t>
            </a:r>
            <a:r>
              <a:rPr lang="cs-CZ" sz="1600" dirty="0" smtClean="0"/>
              <a:t>) nebo FIX vybraný jako CÍLOVÝ BOD, nebo čas v bodu přistání, podle toho, co nastane dříve.</a:t>
            </a:r>
          </a:p>
          <a:p>
            <a:pPr>
              <a:buNone/>
            </a:pPr>
            <a:r>
              <a:rPr lang="cs-CZ" sz="1600" b="1" i="1" dirty="0" smtClean="0"/>
              <a:t>DOBA TRVÁNÍ  </a:t>
            </a:r>
            <a:r>
              <a:rPr lang="cs-CZ" sz="1600" dirty="0" smtClean="0"/>
              <a:t>Doba, která uplynula mezi ODLETOVÝM ČASEM a CÍLOVÝM ČASEM.</a:t>
            </a:r>
          </a:p>
          <a:p>
            <a:pPr>
              <a:buNone/>
            </a:pPr>
            <a:endParaRPr lang="cs-CZ"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smtClean="0"/>
              <a:t>SŘ pro D a DM -  definice</a:t>
            </a:r>
            <a:endParaRPr lang="cs-CZ" sz="3200" dirty="0"/>
          </a:p>
        </p:txBody>
      </p:sp>
      <p:sp>
        <p:nvSpPr>
          <p:cNvPr id="3" name="Zástupný symbol pro obsah 2"/>
          <p:cNvSpPr>
            <a:spLocks noGrp="1"/>
          </p:cNvSpPr>
          <p:nvPr>
            <p:ph idx="1"/>
          </p:nvPr>
        </p:nvSpPr>
        <p:spPr>
          <a:xfrm>
            <a:off x="457200" y="1268760"/>
            <a:ext cx="8229600" cy="5256584"/>
          </a:xfrm>
        </p:spPr>
        <p:txBody>
          <a:bodyPr>
            <a:noAutofit/>
          </a:bodyPr>
          <a:lstStyle/>
          <a:p>
            <a:pPr>
              <a:buNone/>
            </a:pPr>
            <a:r>
              <a:rPr lang="cs-CZ" sz="1600" b="1" i="1" dirty="0" smtClean="0"/>
              <a:t>ZTRÁTA VÝŠKY  </a:t>
            </a:r>
            <a:r>
              <a:rPr lang="cs-CZ" sz="1600" dirty="0" smtClean="0"/>
              <a:t>CÍLOVÁ VÝŠKA odečtená od ODLETOVÉ VÝŠKY.</a:t>
            </a:r>
          </a:p>
          <a:p>
            <a:pPr>
              <a:buNone/>
            </a:pPr>
            <a:r>
              <a:rPr lang="cs-CZ" sz="1600" dirty="0" smtClean="0"/>
              <a:t> Stanovení postupů při překročení ztráty výšky: 				             </a:t>
            </a:r>
            <a:r>
              <a:rPr lang="cs-CZ" sz="1600" u="sng" dirty="0" smtClean="0"/>
              <a:t>a. Odznaky</a:t>
            </a:r>
          </a:p>
          <a:p>
            <a:pPr>
              <a:buNone/>
            </a:pPr>
            <a:r>
              <a:rPr lang="cs-CZ" sz="1600" dirty="0" smtClean="0"/>
              <a:t>	</a:t>
            </a:r>
            <a:r>
              <a:rPr lang="cs-CZ" sz="1600" b="1" i="1" dirty="0" smtClean="0"/>
              <a:t>Pro vzdálenost delší, než 100 kilometrů</a:t>
            </a:r>
            <a:r>
              <a:rPr lang="cs-CZ" sz="1600" dirty="0" smtClean="0"/>
              <a:t>, kdy ztráta výšky překročí 1000m při použití barografických údajů, nebo překročí 900m při použití výškových údajů GPS, musí být z délky tratě odečten 100 násobek výšky, o který byla tato hodnota překročena  </a:t>
            </a:r>
          </a:p>
          <a:p>
            <a:pPr>
              <a:buNone/>
            </a:pPr>
            <a:r>
              <a:rPr lang="cs-CZ" sz="1600" dirty="0" smtClean="0"/>
              <a:t>	</a:t>
            </a:r>
            <a:r>
              <a:rPr lang="cs-CZ" sz="1600" b="1" i="1" dirty="0" smtClean="0"/>
              <a:t>Pro lety v délce 100 kilometrů nebo kratší </a:t>
            </a:r>
            <a:r>
              <a:rPr lang="cs-CZ" sz="1600" dirty="0" smtClean="0"/>
              <a:t>je let neplatný, pokud ztráta výšky přesáhne 1% vzdálenosti při použití barometrických údajů, nebo [1% traťové vzdálenosti minus 100m] při použití výškových údajů GPS.</a:t>
            </a:r>
          </a:p>
          <a:p>
            <a:pPr>
              <a:buNone/>
            </a:pPr>
            <a:r>
              <a:rPr lang="cs-CZ" sz="1600" dirty="0" smtClean="0"/>
              <a:t>	</a:t>
            </a:r>
            <a:r>
              <a:rPr lang="cs-CZ" sz="1600" u="sng" dirty="0" err="1" smtClean="0"/>
              <a:t>b</a:t>
            </a:r>
            <a:r>
              <a:rPr lang="cs-CZ" sz="1600" u="sng" dirty="0" smtClean="0"/>
              <a:t>. Rekordy </a:t>
            </a:r>
          </a:p>
          <a:p>
            <a:pPr>
              <a:buNone/>
            </a:pPr>
            <a:r>
              <a:rPr lang="cs-CZ" sz="1600" i="1" dirty="0" smtClean="0"/>
              <a:t>	</a:t>
            </a:r>
            <a:r>
              <a:rPr lang="cs-CZ" sz="1600" b="1" i="1" dirty="0" smtClean="0"/>
              <a:t>Lety na vzdálenost </a:t>
            </a:r>
            <a:r>
              <a:rPr lang="cs-CZ" sz="1600" dirty="0" smtClean="0"/>
              <a:t>Jestliže ztráta výšky (</a:t>
            </a:r>
            <a:r>
              <a:rPr lang="cs-CZ" sz="1600" dirty="0" err="1" smtClean="0"/>
              <a:t>LoH</a:t>
            </a:r>
            <a:r>
              <a:rPr lang="cs-CZ" sz="1600" dirty="0" smtClean="0"/>
              <a:t>) mezi bodem odletu a cílovým bodem je větší, než 1000 metrů, dosažená vzdálenost musí být zkrácena o 100*(</a:t>
            </a:r>
            <a:r>
              <a:rPr lang="cs-CZ" sz="1600" dirty="0" err="1" smtClean="0"/>
              <a:t>LoH</a:t>
            </a:r>
            <a:r>
              <a:rPr lang="cs-CZ" sz="1600" dirty="0" smtClean="0"/>
              <a:t> – 1000m) metrů, a tím je určena oficiální vzdálenost.</a:t>
            </a:r>
          </a:p>
          <a:p>
            <a:pPr>
              <a:buNone/>
            </a:pPr>
            <a:r>
              <a:rPr lang="cs-CZ" sz="1600" i="1" dirty="0" smtClean="0"/>
              <a:t>	</a:t>
            </a:r>
            <a:r>
              <a:rPr lang="cs-CZ" sz="1600" b="1" i="1" dirty="0" smtClean="0"/>
              <a:t>Rychlostní rekordy</a:t>
            </a:r>
            <a:r>
              <a:rPr lang="cs-CZ" sz="1600" b="1" dirty="0" smtClean="0"/>
              <a:t> </a:t>
            </a:r>
            <a:r>
              <a:rPr lang="cs-CZ" sz="1600" dirty="0" smtClean="0"/>
              <a:t>Když ztráta výšky překročí 1000 metrů, plachtařský výkon je neplatný.</a:t>
            </a:r>
          </a:p>
          <a:p>
            <a:pPr>
              <a:buNone/>
            </a:pPr>
            <a:r>
              <a:rPr lang="cs-CZ" sz="1600" b="1" i="1" dirty="0" smtClean="0"/>
              <a:t>PŘEVÝŠENÍ  </a:t>
            </a:r>
            <a:r>
              <a:rPr lang="cs-CZ" sz="1600" dirty="0" smtClean="0"/>
              <a:t>Rozdíl: max. </a:t>
            </a:r>
            <a:r>
              <a:rPr lang="cs-CZ" sz="1600" dirty="0" err="1" smtClean="0"/>
              <a:t>nadm.výška</a:t>
            </a:r>
            <a:r>
              <a:rPr lang="cs-CZ" sz="1600" dirty="0" smtClean="0"/>
              <a:t> minus předchozí min. </a:t>
            </a:r>
            <a:r>
              <a:rPr lang="cs-CZ" sz="1600" dirty="0" err="1" smtClean="0"/>
              <a:t>nadm</a:t>
            </a:r>
            <a:r>
              <a:rPr lang="cs-CZ" sz="1600" dirty="0" smtClean="0"/>
              <a:t>. výška během PLACHT. VÝKONU. </a:t>
            </a:r>
            <a:r>
              <a:rPr lang="cs-CZ" sz="1600" b="1" i="1" dirty="0" smtClean="0"/>
              <a:t> </a:t>
            </a:r>
          </a:p>
          <a:p>
            <a:pPr>
              <a:buNone/>
            </a:pPr>
            <a:r>
              <a:rPr lang="cs-CZ" sz="1600" b="1" i="1" dirty="0" smtClean="0"/>
              <a:t>PO-CYLINDR  - OPRAVA </a:t>
            </a:r>
            <a:r>
              <a:rPr lang="cs-CZ" sz="1600" dirty="0" smtClean="0"/>
              <a:t>Když je pro dosažení OTOĆNÉHO BODU použito OZ – CYLINDRU, OFICIÁLNÍ VZDÁLENOST je zkrácena o 1 km.</a:t>
            </a:r>
          </a:p>
          <a:p>
            <a:pPr>
              <a:buNone/>
            </a:pPr>
            <a:r>
              <a:rPr lang="cs-CZ" sz="1600" b="1" i="1" dirty="0" smtClean="0"/>
              <a:t>OFICIÁLNÍ VZDÁLENOST </a:t>
            </a:r>
            <a:r>
              <a:rPr lang="cs-CZ" sz="1600" dirty="0" smtClean="0"/>
              <a:t> Délka TRATI, zmenšená o OPRAVU u OZ a zmenšená o opravu ZTRÁTY VÝŠKY. Vzdálenosti jsou měřeny podle elipsoidu WGS 84.</a:t>
            </a:r>
          </a:p>
          <a:p>
            <a:pPr>
              <a:buNone/>
            </a:pPr>
            <a:endParaRPr lang="cs-CZ"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smtClean="0"/>
              <a:t>SŘ pro D a DM -  definice</a:t>
            </a:r>
            <a:endParaRPr lang="cs-CZ" sz="3200" dirty="0"/>
          </a:p>
        </p:txBody>
      </p:sp>
      <p:sp>
        <p:nvSpPr>
          <p:cNvPr id="3" name="Zástupný symbol pro obsah 2"/>
          <p:cNvSpPr>
            <a:spLocks noGrp="1"/>
          </p:cNvSpPr>
          <p:nvPr>
            <p:ph idx="1"/>
          </p:nvPr>
        </p:nvSpPr>
        <p:spPr>
          <a:xfrm>
            <a:off x="457200" y="1196752"/>
            <a:ext cx="8229600" cy="5040560"/>
          </a:xfrm>
        </p:spPr>
        <p:txBody>
          <a:bodyPr>
            <a:normAutofit/>
          </a:bodyPr>
          <a:lstStyle/>
          <a:p>
            <a:pPr>
              <a:buNone/>
            </a:pPr>
            <a:r>
              <a:rPr lang="cs-CZ" sz="1600" b="1" dirty="0" smtClean="0"/>
              <a:t>POŽADAVKY NA ODZNAKY A REKORDY  Všeobecně: </a:t>
            </a:r>
            <a:r>
              <a:rPr lang="cs-CZ" sz="1600" dirty="0" smtClean="0"/>
              <a:t>elektronické letové údaje a PROHLÁŠENÍ jsou požadovány vždy, kromě stavu, kdy to vysloveně v pravidlech není požadováno. Omezení pro příslušné PLACHTAŘSKÉ VÝKONY u určených TRATÍ jsou individuálně definovány ve 2.2 pro odznaky (Kapitola 2) a v 3.1.5 a 3.1.6 pro rekordy (Kapitola 3) .</a:t>
            </a:r>
            <a:endParaRPr lang="cs-CZ" sz="1600" dirty="0"/>
          </a:p>
          <a:p>
            <a:pPr>
              <a:buNone/>
            </a:pPr>
            <a:r>
              <a:rPr lang="cs-CZ" sz="1600" b="1" u="sng" dirty="0" smtClean="0"/>
              <a:t>Druhy plachtařských výkonů</a:t>
            </a:r>
          </a:p>
          <a:p>
            <a:pPr>
              <a:buNone/>
            </a:pPr>
            <a:r>
              <a:rPr lang="cs-CZ" sz="1600" b="1" i="1" dirty="0" smtClean="0"/>
              <a:t>a) PŘEVÝŠENÍ </a:t>
            </a:r>
            <a:r>
              <a:rPr lang="cs-CZ" sz="1600" dirty="0" smtClean="0"/>
              <a:t>PLACHTAŘSKÝ VÝKON podle 1.3.5 na příslušný odznak (viz 2.2.1c, 2.2.2c a 2.2.3c) nebo na rekord (viz 3.1.7a).</a:t>
            </a:r>
          </a:p>
          <a:p>
            <a:pPr>
              <a:buNone/>
            </a:pPr>
            <a:r>
              <a:rPr lang="cs-CZ" sz="1600" b="1" i="1" dirty="0" smtClean="0"/>
              <a:t>b) ABSOLUTNÍ NADMOŘSKÁ VÝŠKA </a:t>
            </a:r>
            <a:r>
              <a:rPr lang="cs-CZ" sz="1600" dirty="0" smtClean="0"/>
              <a:t>PLACHTAŘSKÝ VÝKON pro získání maximální nadmořské výšky (viz 3.1.7b).</a:t>
            </a:r>
          </a:p>
          <a:p>
            <a:pPr>
              <a:buNone/>
            </a:pPr>
            <a:r>
              <a:rPr lang="cs-CZ" sz="1600" b="1" i="1" dirty="0" smtClean="0"/>
              <a:t>c) DOBA TRVÁNÍ </a:t>
            </a:r>
            <a:r>
              <a:rPr lang="cs-CZ" sz="1600" dirty="0" smtClean="0"/>
              <a:t> PLACHTAŘSKÝ VÝKON požadovaný pro Stříbrný (2.2.1b) nebo pro Zlatý odznak (2.2.2b).</a:t>
            </a:r>
          </a:p>
          <a:p>
            <a:pPr>
              <a:buNone/>
            </a:pPr>
            <a:r>
              <a:rPr lang="cs-CZ" sz="1600" b="1" i="1" dirty="0" smtClean="0"/>
              <a:t>d) PŘÍMÁ VZDÁLENOST  </a:t>
            </a:r>
            <a:r>
              <a:rPr lang="cs-CZ" sz="1600" dirty="0" smtClean="0"/>
              <a:t>TRAŤ bez OTOČNÝCH BODŮ z BODU VYPNUTÍ, nebo z deklarovaného ODLETOVÉHO BODU.</a:t>
            </a:r>
          </a:p>
          <a:p>
            <a:pPr>
              <a:buNone/>
            </a:pPr>
            <a:r>
              <a:rPr lang="cs-CZ" sz="1600" b="1" i="1" dirty="0" smtClean="0"/>
              <a:t>e) PŘÍMÁ VZDÁLENOST</a:t>
            </a:r>
            <a:r>
              <a:rPr lang="cs-CZ" sz="1600" dirty="0" smtClean="0"/>
              <a:t> </a:t>
            </a:r>
            <a:r>
              <a:rPr lang="cs-CZ" sz="1600" b="1" i="1" dirty="0" smtClean="0"/>
              <a:t>DO CÍLE</a:t>
            </a:r>
            <a:r>
              <a:rPr lang="cs-CZ" sz="1600" dirty="0" smtClean="0"/>
              <a:t>   TRAŤ bez OTOČNÝCH BODŮ z  deklarovaného ODLETOVÉHO</a:t>
            </a:r>
          </a:p>
          <a:p>
            <a:pPr>
              <a:buNone/>
            </a:pPr>
            <a:r>
              <a:rPr lang="cs-CZ" sz="1600" dirty="0" smtClean="0"/>
              <a:t>	BODU do deklarovaného CÍLOVÉHO BODU.</a:t>
            </a:r>
          </a:p>
          <a:p>
            <a:pPr>
              <a:buNone/>
            </a:pPr>
            <a:r>
              <a:rPr lang="cs-CZ" sz="1600" b="1" i="1" dirty="0" smtClean="0"/>
              <a:t>f) VZDÁLENOST</a:t>
            </a:r>
            <a:r>
              <a:rPr lang="cs-CZ" sz="1600" dirty="0" smtClean="0"/>
              <a:t> </a:t>
            </a:r>
            <a:r>
              <a:rPr lang="cs-CZ" sz="1600" b="1" i="1" dirty="0" smtClean="0"/>
              <a:t>PŘES 3 OTOČNÉ BODY  </a:t>
            </a:r>
            <a:r>
              <a:rPr lang="cs-CZ" sz="1600" dirty="0" smtClean="0"/>
              <a:t>TRAŤ z BODU VYPNUTÍ, nebo z deklarovaného ODLETOVÉHO BODU do jakéhokoli typu CÍLOVÉHO BODU při použití jednoho až tří deklarovaných OTOČNÝCH BODŮ v jakémkoli pořadí.</a:t>
            </a:r>
          </a:p>
          <a:p>
            <a:pPr>
              <a:buNone/>
            </a:pPr>
            <a:endParaRPr lang="cs-CZ" sz="1600" dirty="0"/>
          </a:p>
          <a:p>
            <a:pPr>
              <a:buNone/>
            </a:pPr>
            <a:endParaRPr lang="cs-CZ"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smtClean="0"/>
              <a:t>SŘ pro D a DM -  definice</a:t>
            </a:r>
            <a:endParaRPr lang="cs-CZ" sz="3200" dirty="0"/>
          </a:p>
        </p:txBody>
      </p:sp>
      <p:sp>
        <p:nvSpPr>
          <p:cNvPr id="3" name="Zástupný symbol pro obsah 2"/>
          <p:cNvSpPr>
            <a:spLocks noGrp="1"/>
          </p:cNvSpPr>
          <p:nvPr>
            <p:ph idx="1"/>
          </p:nvPr>
        </p:nvSpPr>
        <p:spPr/>
        <p:txBody>
          <a:bodyPr>
            <a:normAutofit/>
          </a:bodyPr>
          <a:lstStyle/>
          <a:p>
            <a:pPr>
              <a:buNone/>
            </a:pPr>
            <a:r>
              <a:rPr lang="cs-CZ" sz="1600" b="1" i="1" dirty="0" smtClean="0"/>
              <a:t>g) NÁVRATOVÁ TRAŤ</a:t>
            </a:r>
            <a:r>
              <a:rPr lang="cs-CZ" sz="1600" dirty="0" smtClean="0"/>
              <a:t>	UZAVŘENÁ TRAŤ pouze s jedním deklarovaným OTOČNÝM BODEM.</a:t>
            </a:r>
          </a:p>
          <a:p>
            <a:pPr>
              <a:buNone/>
            </a:pPr>
            <a:r>
              <a:rPr lang="cs-CZ" sz="1600" b="1" i="1" dirty="0" smtClean="0"/>
              <a:t>h) TROJÚHELNÍKOVÁ TRAŤ  </a:t>
            </a:r>
            <a:r>
              <a:rPr lang="cs-CZ" sz="1600" dirty="0" smtClean="0"/>
              <a:t>UZAVŘENÁ TRAŤ přes 2 nebo 3 deklarované OTOČNÉ BODY </a:t>
            </a:r>
            <a:r>
              <a:rPr lang="cs-CZ" sz="1600" u="sng" dirty="0" smtClean="0"/>
              <a:t>letěná v deklarovaném pořadí.</a:t>
            </a:r>
            <a:r>
              <a:rPr lang="cs-CZ" sz="1600" dirty="0" smtClean="0"/>
              <a:t> Pokud jsou použity 3 OTOČNÉ BODY, délka TRATI je dána součtem délek ramen trojúhelníka mezi OTOČNÝMI BODY.</a:t>
            </a:r>
          </a:p>
          <a:p>
            <a:pPr>
              <a:buNone/>
            </a:pPr>
            <a:r>
              <a:rPr lang="cs-CZ" sz="1600" b="1" i="1" dirty="0" smtClean="0"/>
              <a:t>i) VOLNÁ VZDÁLENOST        </a:t>
            </a:r>
            <a:r>
              <a:rPr lang="cs-CZ" sz="1600" dirty="0" smtClean="0"/>
              <a:t>Let z jakéhokoli ODLETOVÉHO BODU do jakéhokoli CÍLOVÉHO (KONCOVÉHO) BODU. </a:t>
            </a:r>
          </a:p>
          <a:p>
            <a:pPr>
              <a:buNone/>
            </a:pPr>
            <a:r>
              <a:rPr lang="cs-CZ" sz="1600" b="1" i="1" dirty="0" smtClean="0"/>
              <a:t>j) VOLNÁ VZDÁLENOST</a:t>
            </a:r>
            <a:r>
              <a:rPr lang="cs-CZ" sz="1600" dirty="0" smtClean="0"/>
              <a:t> </a:t>
            </a:r>
            <a:r>
              <a:rPr lang="cs-CZ" sz="1600" b="1" i="1" dirty="0" smtClean="0"/>
              <a:t>PŘES 3 OTOČNÉ BODY</a:t>
            </a:r>
            <a:r>
              <a:rPr lang="cs-CZ" sz="1600" dirty="0" smtClean="0"/>
              <a:t>       let na VZDÁLENOST PŘES 3 OTOČNÉ BODY obsahující FIXY některých nebo všech TRAŤOVÝCH BODŮ.</a:t>
            </a:r>
          </a:p>
          <a:p>
            <a:pPr>
              <a:buNone/>
            </a:pPr>
            <a:r>
              <a:rPr lang="cs-CZ" sz="1600" b="1" i="1" dirty="0" smtClean="0"/>
              <a:t>k) VOLNÁ VZDÁLENOST</a:t>
            </a:r>
            <a:r>
              <a:rPr lang="cs-CZ" sz="1600" dirty="0" smtClean="0"/>
              <a:t> </a:t>
            </a:r>
            <a:r>
              <a:rPr lang="cs-CZ" sz="1600" b="1" i="1" dirty="0" smtClean="0"/>
              <a:t>NA TRATI S NÁVRATEM     </a:t>
            </a:r>
            <a:r>
              <a:rPr lang="cs-CZ" sz="1600" dirty="0" smtClean="0"/>
              <a:t>let na TRATI S NÁVRATEM obsahující FIXY některých nebo všech TRAŤOVÝCH BODŮ.</a:t>
            </a:r>
          </a:p>
          <a:p>
            <a:pPr>
              <a:buNone/>
            </a:pPr>
            <a:r>
              <a:rPr lang="cs-CZ" sz="1600" b="1" i="1" dirty="0" smtClean="0"/>
              <a:t>l) VOLNÁ VZDÁLENOST</a:t>
            </a:r>
            <a:r>
              <a:rPr lang="cs-CZ" sz="1600" dirty="0" smtClean="0"/>
              <a:t> </a:t>
            </a:r>
            <a:r>
              <a:rPr lang="cs-CZ" sz="1600" b="1" i="1" dirty="0" smtClean="0"/>
              <a:t>NA TROJÚHELNÍKU    </a:t>
            </a:r>
            <a:r>
              <a:rPr lang="cs-CZ" sz="1600" dirty="0" smtClean="0"/>
              <a:t>let NA TROJÚHLENÍKU obsahující FIXY některých nebo všech TRAŤOVÝCH BODŮ.</a:t>
            </a:r>
          </a:p>
          <a:p>
            <a:pPr>
              <a:buNone/>
            </a:pPr>
            <a:r>
              <a:rPr lang="cs-CZ" sz="1600" dirty="0" smtClean="0"/>
              <a:t>Přehled </a:t>
            </a:r>
            <a:r>
              <a:rPr lang="cs-CZ" sz="1600" dirty="0" smtClean="0">
                <a:hlinkClick r:id="rId2" action="ppaction://hlinksldjump"/>
              </a:rPr>
              <a:t>– viz tabulka</a:t>
            </a:r>
            <a:endParaRPr lang="cs-CZ" sz="1600" dirty="0" smtClean="0"/>
          </a:p>
          <a:p>
            <a:pPr>
              <a:buNone/>
            </a:pPr>
            <a:r>
              <a:rPr lang="cs-CZ" sz="1600" b="1" dirty="0" smtClean="0"/>
              <a:t>Vícenásobné požití traťových bodů   </a:t>
            </a:r>
            <a:r>
              <a:rPr lang="cs-CZ" sz="1600" dirty="0" smtClean="0"/>
              <a:t>OTOČNÝ BOD může mít stejné souřadnice, jako ODLETOVÝ BOD nebo CÍLOVÝ BOD. Je-li OTOČNÝ BOD použit dvakrát, pak musí být i v deklaraci výkonu uveden dvakrát.</a:t>
            </a:r>
          </a:p>
          <a:p>
            <a:pPr>
              <a:buNone/>
            </a:pPr>
            <a:endParaRPr lang="cs-CZ" sz="1600" dirty="0"/>
          </a:p>
          <a:p>
            <a:pPr>
              <a:buNone/>
            </a:pPr>
            <a:endParaRPr lang="cs-CZ"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864096"/>
          </a:xfrm>
        </p:spPr>
        <p:txBody>
          <a:bodyPr>
            <a:normAutofit/>
          </a:bodyPr>
          <a:lstStyle/>
          <a:p>
            <a:r>
              <a:rPr lang="cs-CZ" sz="3200" dirty="0" smtClean="0"/>
              <a:t>SŘ pro D a DM -  odznaky</a:t>
            </a:r>
            <a:endParaRPr lang="cs-CZ" sz="3200" dirty="0"/>
          </a:p>
        </p:txBody>
      </p:sp>
      <p:sp>
        <p:nvSpPr>
          <p:cNvPr id="3" name="Zástupný symbol pro obsah 2"/>
          <p:cNvSpPr>
            <a:spLocks noGrp="1"/>
          </p:cNvSpPr>
          <p:nvPr>
            <p:ph idx="1"/>
          </p:nvPr>
        </p:nvSpPr>
        <p:spPr>
          <a:xfrm>
            <a:off x="457200" y="1268760"/>
            <a:ext cx="8229600" cy="5112568"/>
          </a:xfrm>
        </p:spPr>
        <p:txBody>
          <a:bodyPr>
            <a:normAutofit fontScale="85000" lnSpcReduction="10000"/>
          </a:bodyPr>
          <a:lstStyle/>
          <a:p>
            <a:pPr>
              <a:buNone/>
            </a:pPr>
            <a:r>
              <a:rPr lang="cs-CZ" sz="1600" b="1" dirty="0" smtClean="0"/>
              <a:t>VŠEOBECNĚ </a:t>
            </a:r>
            <a:endParaRPr lang="cs-CZ" sz="1600" dirty="0" smtClean="0"/>
          </a:p>
          <a:p>
            <a:pPr>
              <a:buNone/>
            </a:pPr>
            <a:r>
              <a:rPr lang="cs-CZ" sz="1600" dirty="0" smtClean="0"/>
              <a:t>a.	Lety na stříbrný, zlatý a diamantový odznak FAI, stejně jako lety k získání diplomů jsou mezinárodními měřítky výkonů, které není třeba obnovovat. Jsou vydávány každým NAC, který musí udržovat rejstřík letů, které ověřil se zachováním jména pilota, jeho národnosti a údaje a podrobností o každém letovém výkonu.</a:t>
            </a:r>
          </a:p>
          <a:p>
            <a:pPr>
              <a:buNone/>
            </a:pPr>
            <a:r>
              <a:rPr lang="cs-CZ" sz="1600" b="1" dirty="0" smtClean="0"/>
              <a:t> </a:t>
            </a:r>
            <a:r>
              <a:rPr lang="cs-CZ" sz="1600" dirty="0" err="1" smtClean="0"/>
              <a:t>b</a:t>
            </a:r>
            <a:r>
              <a:rPr lang="cs-CZ" sz="1600" dirty="0" smtClean="0"/>
              <a:t>.	Bez ohledu na to, kolik záznamníků letu a/nebo zapisovačů polohy je na palubě kluzáku, pouze ty, které byly před vzletem vybrány pilotem a prověřeny (tedy zkontrolovány) OO, musí být použity pro hlášení důkazů o letu. Všechny odkazy na FR nebo PR následující v kapitole 2 a 4 pro odznaky se aplikují na ty, které byly takto zkontrolovány. </a:t>
            </a:r>
          </a:p>
          <a:p>
            <a:pPr>
              <a:buNone/>
            </a:pPr>
            <a:r>
              <a:rPr lang="cs-CZ" sz="1600" b="1" dirty="0" smtClean="0"/>
              <a:t> </a:t>
            </a:r>
            <a:r>
              <a:rPr lang="cs-CZ" sz="1600" dirty="0" err="1" smtClean="0"/>
              <a:t>c</a:t>
            </a:r>
            <a:r>
              <a:rPr lang="cs-CZ" sz="1600" dirty="0" smtClean="0"/>
              <a:t>.	Hlášení na odznak při soutěži – musí být dodrženy požadavky SŘ bez ohledu na pravidla soutěže.</a:t>
            </a:r>
          </a:p>
          <a:p>
            <a:pPr>
              <a:buNone/>
            </a:pPr>
            <a:r>
              <a:rPr lang="cs-CZ" sz="1600" dirty="0" err="1" smtClean="0"/>
              <a:t>d</a:t>
            </a:r>
            <a:r>
              <a:rPr lang="cs-CZ" sz="1600" dirty="0" smtClean="0"/>
              <a:t>.	PRO </a:t>
            </a:r>
            <a:r>
              <a:rPr lang="cs-CZ" sz="1600" smtClean="0"/>
              <a:t>VŠECHNY </a:t>
            </a:r>
            <a:r>
              <a:rPr lang="cs-CZ" sz="1600" smtClean="0"/>
              <a:t>ODZNAKY </a:t>
            </a:r>
            <a:r>
              <a:rPr lang="cs-CZ" sz="1600" dirty="0" smtClean="0"/>
              <a:t>platí, že pilot musí být v kluzáku sám.</a:t>
            </a:r>
          </a:p>
          <a:p>
            <a:pPr>
              <a:buNone/>
            </a:pPr>
            <a:r>
              <a:rPr lang="cs-CZ" sz="1600" b="1" dirty="0" smtClean="0"/>
              <a:t>POŽADAVKY NA ODZNAKY 	</a:t>
            </a:r>
            <a:endParaRPr lang="cs-CZ" sz="1600" dirty="0" smtClean="0"/>
          </a:p>
          <a:p>
            <a:pPr>
              <a:buNone/>
            </a:pPr>
            <a:r>
              <a:rPr lang="cs-CZ" sz="1600" b="1" dirty="0" smtClean="0"/>
              <a:t>Stříbrný odznak</a:t>
            </a:r>
            <a:r>
              <a:rPr lang="cs-CZ" sz="1600" dirty="0" smtClean="0"/>
              <a:t> Stříbrného odznaku je dosaženo při splnění následujících plachtařských výkonů: </a:t>
            </a:r>
          </a:p>
          <a:p>
            <a:pPr>
              <a:buNone/>
            </a:pPr>
            <a:r>
              <a:rPr lang="cs-CZ" sz="1600" dirty="0" smtClean="0"/>
              <a:t>a. 	STŘÍBRNÁ VZDÁLENOST     Let na přímou vzdálenost ze startu v bodě vypnutí do cílového fixu ve  	vzdálenosti alespoň 50 km od vypnutí a alespoň 50 km od fixu zaznamenaného na začátku 	rozjezdu při vzletu.</a:t>
            </a:r>
          </a:p>
          <a:p>
            <a:pPr>
              <a:buNone/>
            </a:pPr>
            <a:r>
              <a:rPr lang="cs-CZ" sz="1600" i="1" dirty="0" smtClean="0">
                <a:solidFill>
                  <a:schemeClr val="accent6">
                    <a:lumMod val="50000"/>
                  </a:schemeClr>
                </a:solidFill>
              </a:rPr>
              <a:t>		</a:t>
            </a:r>
            <a:r>
              <a:rPr lang="cs-CZ" sz="1600" i="1" dirty="0" smtClean="0"/>
              <a:t>Stříbrná vzdálenost  a jakákoli delší deklarovaná úloha mohou být hlášeny stejným letem.	Stříbrná         	vzdálenost by neměla být letěna s využitím vedení jiným pilotem.</a:t>
            </a:r>
            <a:endParaRPr lang="cs-CZ" sz="1600" dirty="0" smtClean="0"/>
          </a:p>
          <a:p>
            <a:pPr>
              <a:buNone/>
            </a:pPr>
            <a:r>
              <a:rPr lang="cs-CZ" sz="1600" dirty="0" err="1" smtClean="0"/>
              <a:t>b</a:t>
            </a:r>
            <a:r>
              <a:rPr lang="cs-CZ" sz="1600" dirty="0" smtClean="0"/>
              <a:t>. 	STŘÍBRNÁ DOBA TRVÁNÍ     let v délce trvání alespoň 5 hodin, </a:t>
            </a:r>
          </a:p>
          <a:p>
            <a:pPr>
              <a:buNone/>
            </a:pPr>
            <a:r>
              <a:rPr lang="cs-CZ" sz="1600" dirty="0" err="1" smtClean="0"/>
              <a:t>c</a:t>
            </a:r>
            <a:r>
              <a:rPr lang="cs-CZ" sz="1600" dirty="0" smtClean="0"/>
              <a:t>.	STŘÍBRNÁ VÝŠKA                  převýšení alespoň 1000 metrů.</a:t>
            </a:r>
          </a:p>
          <a:p>
            <a:pPr>
              <a:buNone/>
            </a:pPr>
            <a:r>
              <a:rPr lang="cs-CZ" sz="1600" b="1" dirty="0" smtClean="0"/>
              <a:t>Zlatý odznak  </a:t>
            </a:r>
            <a:r>
              <a:rPr lang="cs-CZ" sz="1600" dirty="0" smtClean="0"/>
              <a:t>Zlatého odznaku je dosaženo při splnění těchto plachtařských výkonů:</a:t>
            </a:r>
          </a:p>
          <a:p>
            <a:pPr>
              <a:buAutoNum type="alphaLcPeriod"/>
            </a:pPr>
            <a:r>
              <a:rPr lang="cs-CZ" sz="1600" dirty="0" smtClean="0"/>
              <a:t>ZLATÁ VZDÁLENOST             let na vzdálenost nejméně 300 kilometrů, jak je uveden výše (d) až h)).</a:t>
            </a:r>
          </a:p>
          <a:p>
            <a:pPr>
              <a:buAutoNum type="alphaLcPeriod" startAt="2"/>
            </a:pPr>
            <a:r>
              <a:rPr lang="cs-CZ" sz="1600" dirty="0" smtClean="0"/>
              <a:t>ZLATÁ DOBA TRVÁNÍ            let v délce trvání alespoň 5 hodin</a:t>
            </a:r>
          </a:p>
          <a:p>
            <a:pPr>
              <a:buNone/>
            </a:pPr>
            <a:r>
              <a:rPr lang="cs-CZ" sz="1600" dirty="0" err="1" smtClean="0"/>
              <a:t>c</a:t>
            </a:r>
            <a:r>
              <a:rPr lang="cs-CZ" sz="1600" dirty="0" smtClean="0"/>
              <a:t>.	ZLATÁ VÝŠKA	           převýšení nejméně 3000 metrů.</a:t>
            </a:r>
          </a:p>
          <a:p>
            <a:pPr>
              <a:buNone/>
            </a:pPr>
            <a:endParaRPr lang="cs-CZ" sz="1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smtClean="0"/>
              <a:t>SŘ pro D a DM -  odznaky</a:t>
            </a:r>
            <a:endParaRPr lang="cs-CZ" sz="3200" dirty="0"/>
          </a:p>
        </p:txBody>
      </p:sp>
      <p:sp>
        <p:nvSpPr>
          <p:cNvPr id="3" name="Zástupný symbol pro obsah 2"/>
          <p:cNvSpPr>
            <a:spLocks noGrp="1"/>
          </p:cNvSpPr>
          <p:nvPr>
            <p:ph idx="1"/>
          </p:nvPr>
        </p:nvSpPr>
        <p:spPr>
          <a:xfrm>
            <a:off x="457200" y="1196752"/>
            <a:ext cx="8229600" cy="5112568"/>
          </a:xfrm>
        </p:spPr>
        <p:txBody>
          <a:bodyPr>
            <a:noAutofit/>
          </a:bodyPr>
          <a:lstStyle/>
          <a:p>
            <a:pPr>
              <a:buNone/>
            </a:pPr>
            <a:r>
              <a:rPr lang="cs-CZ" sz="1600" b="1" dirty="0" smtClean="0"/>
              <a:t>Diamanty</a:t>
            </a:r>
            <a:r>
              <a:rPr lang="cs-CZ" sz="1600" dirty="0" smtClean="0"/>
              <a:t>  Jsou tři diamanty; každý může být vsazen do stříbrného,nebo zlatého Odznaku. Každý je dosažen samostatně při splnění jednoho z níže uvedených plachtařských výkonů:</a:t>
            </a:r>
          </a:p>
          <a:p>
            <a:pPr lvl="0">
              <a:buNone/>
            </a:pPr>
            <a:r>
              <a:rPr lang="cs-CZ" sz="1600" dirty="0" smtClean="0"/>
              <a:t>a. DIAMANTOVÝ CÍL let na vzdálenost nejméně 300 km na návratové (g) nebo trojúhelníkové trati (h). Neexistuje žádné omezení na geometrický tvar trojúhelníku. </a:t>
            </a:r>
          </a:p>
          <a:p>
            <a:pPr lvl="0">
              <a:buNone/>
            </a:pPr>
            <a:r>
              <a:rPr lang="cs-CZ" sz="1600" dirty="0" err="1" smtClean="0"/>
              <a:t>b</a:t>
            </a:r>
            <a:r>
              <a:rPr lang="cs-CZ" sz="1600" dirty="0" smtClean="0"/>
              <a:t>. DIAMANTOVÁ VZDÁLENOST let na vzdálenost nejméně 500 km, jak je definováno v d) až h),</a:t>
            </a:r>
          </a:p>
          <a:p>
            <a:pPr lvl="0">
              <a:buNone/>
            </a:pPr>
            <a:r>
              <a:rPr lang="cs-CZ" sz="1600" dirty="0" err="1" smtClean="0"/>
              <a:t>c</a:t>
            </a:r>
            <a:r>
              <a:rPr lang="cs-CZ" sz="1600" dirty="0" smtClean="0"/>
              <a:t>. DIAMANTOVÁ VÝŠKA - převýšení nejméně 5000 metrů. </a:t>
            </a:r>
          </a:p>
          <a:p>
            <a:pPr>
              <a:buNone/>
            </a:pPr>
            <a:r>
              <a:rPr lang="cs-CZ" sz="1600" b="1" dirty="0" smtClean="0"/>
              <a:t>Lety na diplomy FAI	</a:t>
            </a:r>
            <a:r>
              <a:rPr lang="cs-CZ" sz="1600" dirty="0" smtClean="0"/>
              <a:t>lety na diplomy jsou takové lety, jejichž délka je minimálně 750 km a delší</a:t>
            </a:r>
            <a:r>
              <a:rPr lang="cs-CZ" sz="1600" b="1" dirty="0" smtClean="0"/>
              <a:t> </a:t>
            </a:r>
            <a:r>
              <a:rPr lang="cs-CZ" sz="1600" dirty="0" smtClean="0"/>
              <a:t>s přírůstkem po 250 km. Může být použita jakékoli trať definovaná v 1.4.2d až po 1.4.2h. Každý Diplom je udělen jednou, a to za vzdálenost nejblíže nižší, než je uletěná vzdálenost.</a:t>
            </a:r>
          </a:p>
          <a:p>
            <a:pPr>
              <a:buNone/>
            </a:pPr>
            <a:r>
              <a:rPr lang="cs-CZ" sz="1600" b="1" dirty="0" smtClean="0"/>
              <a:t>Registrace odznaků se 3 Diamanty a za Diplomy	</a:t>
            </a:r>
            <a:r>
              <a:rPr lang="cs-CZ" sz="1600" dirty="0" smtClean="0"/>
              <a:t> Při splnění 3 Diamantů nebo jakéhokoli letu na Diplom NAC poskytne FAI letové údaje ze svého národního rejstříku . Na to FAI uvede jméno pilota v mezinárodním rejstříku a ocení pilota speciálním Diplomem s vyznačením příslušných letů.</a:t>
            </a:r>
          </a:p>
          <a:p>
            <a:pPr>
              <a:buNone/>
            </a:pPr>
            <a:r>
              <a:rPr lang="cs-CZ" sz="1600" b="1" i="1" u="sng" dirty="0" smtClean="0"/>
              <a:t>Český dodatek:</a:t>
            </a:r>
            <a:endParaRPr lang="cs-CZ" sz="1600" dirty="0" smtClean="0"/>
          </a:p>
          <a:p>
            <a:pPr>
              <a:buNone/>
            </a:pPr>
            <a:r>
              <a:rPr lang="cs-CZ" sz="1600" i="1" dirty="0" smtClean="0"/>
              <a:t>Aeroklub České republiky vede rejstříky splněných podmínek v souladu s odstavci Kapitoly 2 a vydává následující odznaky:	      Stříbrný odznak,    Zlatý odznak,      Zlatý odznak se třemi diamanty,         Zlatý odznak za 750km,        Zlatý odznak se třemi diamanty za 750km,        Zlatý odznak se třemi diamanty za 1000km.</a:t>
            </a:r>
            <a:endParaRPr lang="cs-CZ" sz="1600" dirty="0" smtClean="0"/>
          </a:p>
          <a:p>
            <a:pPr>
              <a:buNone/>
            </a:pPr>
            <a:endParaRPr lang="cs-CZ" sz="1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smtClean="0"/>
              <a:t>SŘ pro D a DM -  odznaky</a:t>
            </a:r>
          </a:p>
        </p:txBody>
      </p:sp>
      <p:sp>
        <p:nvSpPr>
          <p:cNvPr id="3" name="Zástupný symbol pro obsah 2"/>
          <p:cNvSpPr>
            <a:spLocks noGrp="1"/>
          </p:cNvSpPr>
          <p:nvPr>
            <p:ph idx="1"/>
          </p:nvPr>
        </p:nvSpPr>
        <p:spPr/>
        <p:txBody>
          <a:bodyPr>
            <a:normAutofit lnSpcReduction="10000"/>
          </a:bodyPr>
          <a:lstStyle/>
          <a:p>
            <a:pPr>
              <a:buNone/>
            </a:pPr>
            <a:r>
              <a:rPr lang="cs-CZ" sz="1600" b="1" dirty="0" smtClean="0"/>
              <a:t>Povolené druhy letových zapisovačů</a:t>
            </a:r>
            <a:r>
              <a:rPr lang="cs-CZ" sz="1600" dirty="0" smtClean="0"/>
              <a:t> úroveň 3 (pro „Diamanty“) nebo vyšší.</a:t>
            </a:r>
          </a:p>
          <a:p>
            <a:pPr>
              <a:buNone/>
            </a:pPr>
            <a:r>
              <a:rPr lang="cs-CZ" sz="1600" dirty="0" smtClean="0"/>
              <a:t>Kontrolující NAC může schválit použití zapisovače polohy (PR) pro stříbrný, nebo zlatý odznak.</a:t>
            </a:r>
          </a:p>
          <a:p>
            <a:pPr>
              <a:buNone/>
            </a:pPr>
            <a:r>
              <a:rPr lang="cs-CZ" sz="1600" dirty="0" smtClean="0"/>
              <a:t>Pro lety na Diplomy se vyžadují FR úrovně 2  („všechny odznaky a Diplomy za vzdálenost“) a vyšší. </a:t>
            </a:r>
          </a:p>
          <a:p>
            <a:r>
              <a:rPr lang="cs-CZ" sz="1600" b="1" dirty="0" smtClean="0"/>
              <a:t>POŽADAVKY NA DEKLARACI </a:t>
            </a:r>
            <a:r>
              <a:rPr lang="cs-CZ" sz="1600" dirty="0" smtClean="0"/>
              <a:t>Všechna hlášení odznaků vycházející ze záznamu FR nebo PR požadují deklaraci dle 1.1.4 (kromě 5 hod letu). V případě jakékoli vzdálenosti kromě Přímé vzdálenosti od vypnutí musí také obsahovat seznam souřadnic traťových bodů. </a:t>
            </a:r>
            <a:r>
              <a:rPr lang="cs-CZ" sz="1600" u="sng" dirty="0" smtClean="0"/>
              <a:t>Deklarace musí být v každém použitém FR a/nebo PR identická kromě výjimky dané v bodu </a:t>
            </a:r>
            <a:r>
              <a:rPr lang="cs-CZ" sz="1600" u="sng" dirty="0" err="1" smtClean="0"/>
              <a:t>b</a:t>
            </a:r>
            <a:r>
              <a:rPr lang="cs-CZ" sz="1600" u="sng" dirty="0" smtClean="0"/>
              <a:t>. </a:t>
            </a:r>
          </a:p>
          <a:p>
            <a:r>
              <a:rPr lang="cs-CZ" sz="1600" dirty="0" smtClean="0"/>
              <a:t>    a.	Internetová deklarace, pokud je schválena NAC, je možností pro jakýkoli let na Stříbrný nebo Zlatý odznak s použitím PR, nebyl-li použit FR. Tento typ deklarace nahrazuje jakoukoli dřívější deklaraci zadanou v FR nebo PR. Spolu s obsahem určeným v 1.1.4 musí navíc obsahovat podpis pilota a OO, čas a datum podpisu a použité FR nebo PR. Výtisky všech internetových deklarací vytvořených pro daný let musí být dodány k hlášení. </a:t>
            </a:r>
          </a:p>
          <a:p>
            <a:r>
              <a:rPr lang="cs-CZ" sz="1600" dirty="0" smtClean="0"/>
              <a:t>    </a:t>
            </a:r>
            <a:r>
              <a:rPr lang="cs-CZ" sz="1600" dirty="0" err="1" smtClean="0"/>
              <a:t>b</a:t>
            </a:r>
            <a:r>
              <a:rPr lang="cs-CZ" sz="1600" dirty="0" smtClean="0"/>
              <a:t>.	Jakákoli chyba v deklaraci zneplatní hlášení na Diamant nebo Diplom. Pokud u letu na Stříbro nebo Zlato v souboru chybí nebo je nesprávně uvedeno jméno nebo ID kluzáku, musí být k hlášení dodán korekční certifikát OO podle 4.4.2c.</a:t>
            </a:r>
          </a:p>
          <a:p>
            <a:r>
              <a:rPr lang="cs-CZ" sz="1600" dirty="0" smtClean="0"/>
              <a:t>    </a:t>
            </a:r>
            <a:r>
              <a:rPr lang="cs-CZ" sz="1600" dirty="0" err="1" smtClean="0"/>
              <a:t>c</a:t>
            </a:r>
            <a:r>
              <a:rPr lang="cs-CZ" sz="1600" dirty="0" smtClean="0"/>
              <a:t>.	U Diamantového cíle, Diamantové vzdálenosti a vzdálenosti na Diplom se požaduje deklarace vytvořená ve FR, a pokud se použije víc FR, </a:t>
            </a:r>
            <a:r>
              <a:rPr lang="cs-CZ" sz="1600" u="sng" dirty="0" smtClean="0"/>
              <a:t>musí být deklarace v každém z nich identická, aby bylo hlášení platné.</a:t>
            </a:r>
          </a:p>
          <a:p>
            <a:pPr>
              <a:buNone/>
            </a:pPr>
            <a:endParaRPr lang="cs-CZ" sz="1600" u="sng"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2570</TotalTime>
  <Words>1278</Words>
  <Application>Microsoft Office PowerPoint</Application>
  <PresentationFormat>Předvádění na obrazovce (4:3)</PresentationFormat>
  <Paragraphs>399</Paragraphs>
  <Slides>26</Slides>
  <Notes>1</Notes>
  <HiddenSlides>0</HiddenSlides>
  <MMClips>0</MMClips>
  <ScaleCrop>false</ScaleCrop>
  <HeadingPairs>
    <vt:vector size="4" baseType="variant">
      <vt:variant>
        <vt:lpstr>Motiv</vt:lpstr>
      </vt:variant>
      <vt:variant>
        <vt:i4>1</vt:i4>
      </vt:variant>
      <vt:variant>
        <vt:lpstr>Nadpisy snímků</vt:lpstr>
      </vt:variant>
      <vt:variant>
        <vt:i4>26</vt:i4>
      </vt:variant>
    </vt:vector>
  </HeadingPairs>
  <TitlesOfParts>
    <vt:vector size="27" baseType="lpstr">
      <vt:lpstr>Motiv sady Office</vt:lpstr>
      <vt:lpstr>SŘ díl 3 - D a DM platný od 1.10.2021</vt:lpstr>
      <vt:lpstr>SŘ pro D a DM -  definice</vt:lpstr>
      <vt:lpstr>SŘ pro D a DM -  definice</vt:lpstr>
      <vt:lpstr>SŘ pro D a DM -  definice</vt:lpstr>
      <vt:lpstr>SŘ pro D a DM -  definice</vt:lpstr>
      <vt:lpstr>SŘ pro D a DM -  definice</vt:lpstr>
      <vt:lpstr>SŘ pro D a DM -  odznaky</vt:lpstr>
      <vt:lpstr>SŘ pro D a DM -  odznaky</vt:lpstr>
      <vt:lpstr>SŘ pro D a DM -  odznaky</vt:lpstr>
      <vt:lpstr>SŘ pro D a DM -  odznaky</vt:lpstr>
      <vt:lpstr>SŘ pro D a DM -  odznaky</vt:lpstr>
      <vt:lpstr>SŘ pro D a DM -  odznaky</vt:lpstr>
      <vt:lpstr>SŘ pro D a DM - SVĚTOVÉ PLACHTAŘSKÉ REKORDY </vt:lpstr>
      <vt:lpstr>SŘ D a DM - SVĚTOVÉ PLACHTAŘSKÉ REKORDY</vt:lpstr>
      <vt:lpstr>SŘ D a DM - SVĚTOVÉ PLACHTAŘSKÉ REKORDY</vt:lpstr>
      <vt:lpstr>SŘ D a DM - SVĚTOVÉ PLACHTAŘSKÉ REKORDY</vt:lpstr>
      <vt:lpstr>SŘ D a DM - SVĚTOVÉ PLACHTAŘSKÉ REKORDY</vt:lpstr>
      <vt:lpstr>SŘ D a DM - SVĚTOVÉ PLACHTAŘSKÉ REKORDY</vt:lpstr>
      <vt:lpstr>SŘ D a DM - SVĚTOVÉ PLACHTAŘSKÉ REKORDY</vt:lpstr>
      <vt:lpstr>SŘ D a DM - OFICIÁLNÍ POZOROVATELÉ A CERTIFIKACE</vt:lpstr>
      <vt:lpstr>SŘ D a DM - OFICIÁLNÍ POZOROVATELÉ A CERTIFIKACE</vt:lpstr>
      <vt:lpstr>SŘ D a DM - OFICIÁLNÍ POZOROVATELÉ A CERTIFIKACE</vt:lpstr>
      <vt:lpstr>SŘ D a DM - OFICIÁLNÍ POZOROVATELÉ A CERTIFIKACE</vt:lpstr>
      <vt:lpstr>SŘ D a DM - TŘÍDY KLUZÁKŮ</vt:lpstr>
      <vt:lpstr>SŘ D a DM - TŘÍDY KLUZÁKŮ A MZN. SOUTĚŽE </vt:lpstr>
      <vt:lpstr>Snímek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SŘ pro D a DM -  definice</dc:title>
  <dc:creator>User</dc:creator>
  <cp:lastModifiedBy>user</cp:lastModifiedBy>
  <cp:revision>227</cp:revision>
  <dcterms:created xsi:type="dcterms:W3CDTF">2014-01-12T19:27:11Z</dcterms:created>
  <dcterms:modified xsi:type="dcterms:W3CDTF">2022-01-05T09:03:47Z</dcterms:modified>
</cp:coreProperties>
</file>