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DD215-C5CB-4EF8-B570-D10E6DFEC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9C86EB-0494-4CBC-8BDB-BFA8FD4ED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FF8254-953B-43EB-9D22-9236B65B5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DFC78D-7BCA-47A0-A314-E5D5671D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5B163B-FC3C-488F-8CE9-5DEB215D6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3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11BF9-8551-4BFB-B301-B277981B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9C114B-5360-428C-B141-4A27BAC1E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F89069-4A9E-48FE-829A-C575D948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CE8EF3-A71D-4854-909E-5319F7D07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B2FCBE-391C-4CF8-906A-EEAA3D66D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47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FD25BA3-506A-4759-A7E7-A4FE39CF6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E92551-FB76-48D8-91BD-17E1A44A0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9A462C-DA88-478B-B2DD-098D25E25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DA7493-8BB9-4566-A5AA-07412D6F6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26D970-B90D-48A3-9B6D-1B2D9E13C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97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E8338-BF2F-4008-98FF-0A264E69A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F0FD2C-DCF0-4EF8-B9B1-A1B513E72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AA994-230B-4788-A7AD-71A9C9F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AC4210-725A-4C5D-A907-FF97A0B6B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7E51B6-8C1C-45C0-A5CE-F19861BF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7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43B83-589E-44EA-9255-583A7DA8E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9A81D7-D987-4A8E-8DDA-98BB35CEB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039A8A-26D7-4B2F-B63A-98DBE0A8A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53DC53-FE11-422D-A428-888E55EC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D89385-8B69-47CF-8979-318C4E274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91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702F4-C7E2-45D3-8AA2-1B9DE10BA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6B30EA-48AC-4FE5-9731-0964E154A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8FE829-E42D-466F-9E97-52363359B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9F8DAB-4295-4E00-93C8-63C8CD27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C209850-5915-426D-8B46-932654C1C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D5CC7E-1FBF-4DAD-84A4-C1A0B6587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590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D9815-C337-415B-BDFB-154B33B0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E8669-606D-4635-983D-7ABD4EA78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81E2AD-7BF7-4AA4-8EF0-3BA66B700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B309C73-1935-481F-A00B-F8CD7448E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7967CA6-4372-43F8-9959-09857095FA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2B0333-0664-4FEA-9FC7-1923BF2C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786939-B5E9-4622-8C6E-09C63D4A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C0582BB-F276-45C1-AF15-0CC0A75D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16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5F3A9-E885-4249-8715-68A5CDFCE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5A2E27-2F10-4A42-8CEB-68AA05B21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4C9D01-D548-418C-8EE8-33D454EB4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138276A-B08F-43E2-B240-7281F6DE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94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619562-9CE9-460B-BF28-6E2D8E871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6EE478-9246-4B75-AA56-328288E6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A85C553-8C0B-4CA3-ADB0-422DF07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74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8BF4C5-5F67-4638-B9C5-4426385AB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D24C6A-F0F8-4757-85F1-7127BB85D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698B66-B3EB-474F-8B0B-8E05AD3CF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8D5192-975D-4063-8FDC-4D92BCB7D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292799-E044-4C76-868B-F8AD1AB1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B294EB-BFAF-4B5B-AFCB-42628DC6F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88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91196-D502-48FD-B31A-2DF725BDC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DCE5B24-9C3D-403A-87B8-0EC661819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A5190E-086B-4F79-B6D0-A05B19B53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7CF6EE-E8E9-4E82-B4AA-F83EF493F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FA953E-B80F-43F9-9A34-C9F634F36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50A576-7FF2-4BCD-8C7B-865AE882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817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B0739D-C3E1-4BFD-B63A-826D23CF9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3A0EC5-B1FB-4B8E-90F3-557DDCCB1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C6D4F1-615F-4B54-A6BB-5DBEE2433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C86BD-2152-4B88-BFFC-97635C9C0FA7}" type="datetimeFigureOut">
              <a:rPr lang="cs-CZ" smtClean="0"/>
              <a:t>21.01.2022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F303E-7265-4957-BB99-429084796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9CCC81-1BA4-418E-A5E7-F6A2A7D82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FD048-D66E-44BA-AB0C-F442E9533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5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ska.cz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3056B-1593-4EED-BDA2-CE30F26DE1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i="1" dirty="0"/>
              <a:t>PRAVIDLA CPS</a:t>
            </a:r>
            <a:br>
              <a:rPr lang="cs-CZ" b="1" i="1" dirty="0"/>
            </a:br>
            <a:endParaRPr lang="cs-CZ" b="1" i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F004B9-3427-46B2-82B9-80ADEFECD6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hlinkClick r:id="rId2"/>
            </a:endParaRPr>
          </a:p>
          <a:p>
            <a:r>
              <a:rPr lang="cs-CZ" dirty="0">
                <a:hlinkClick r:id="rId2"/>
              </a:rPr>
              <a:t>www.cpska.cz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36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B664F1-6075-4427-B636-30A963C6C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5214"/>
            <a:ext cx="10515600" cy="5451749"/>
          </a:xfrm>
        </p:spPr>
        <p:txBody>
          <a:bodyPr>
            <a:normAutofit/>
          </a:bodyPr>
          <a:lstStyle/>
          <a:p>
            <a:r>
              <a:rPr lang="cs-CZ" dirty="0"/>
              <a:t>CPS-Online je určena pro porovnání výkonnosti plachtařů a aeroklubů </a:t>
            </a:r>
            <a:r>
              <a:rPr lang="cs-CZ" dirty="0" err="1"/>
              <a:t>AeČR</a:t>
            </a:r>
            <a:r>
              <a:rPr lang="cs-CZ" dirty="0"/>
              <a:t> a slouží také pro výběr do soutěží, pořádaných </a:t>
            </a:r>
            <a:r>
              <a:rPr lang="cs-CZ" dirty="0" err="1"/>
              <a:t>AeČR</a:t>
            </a:r>
            <a:r>
              <a:rPr lang="cs-CZ" dirty="0"/>
              <a:t>.</a:t>
            </a:r>
          </a:p>
          <a:p>
            <a:r>
              <a:rPr lang="cs-CZ" dirty="0"/>
              <a:t>Pilot –létající člen </a:t>
            </a:r>
            <a:r>
              <a:rPr lang="cs-CZ" dirty="0" err="1"/>
              <a:t>AeČR</a:t>
            </a:r>
            <a:r>
              <a:rPr lang="cs-CZ" dirty="0"/>
              <a:t>, v daném období soutěží pouze za jeden klub dle vlastního rozhodnutí. Dle pravidel se pilotovi hodnotí v každém okamžiku minimálně 1 a maximálně 3 lety. Výběr 3 bodově nejlépe hodnocených výkonů probíhá automatickým algoritmem.</a:t>
            </a:r>
          </a:p>
          <a:p>
            <a:pPr marL="0" indent="0">
              <a:buNone/>
            </a:pPr>
            <a:r>
              <a:rPr lang="cs-CZ" dirty="0"/>
              <a:t>. Soutěžní období trvá od 1. ledna do 31. prosince kalendářního roku        ročníku soutěže.</a:t>
            </a:r>
          </a:p>
          <a:p>
            <a:pPr marL="0" indent="0">
              <a:buNone/>
            </a:pPr>
            <a:r>
              <a:rPr lang="cs-CZ" dirty="0"/>
              <a:t>. Každý výkon musí být přihlášen nejpozději do 30 dnů od data letu. Na konci kalendářního roku nejpozději do 10. ledna následujícího roku.</a:t>
            </a:r>
          </a:p>
          <a:p>
            <a:pPr marL="0" indent="0">
              <a:buNone/>
            </a:pPr>
            <a:r>
              <a:rPr lang="cs-CZ" dirty="0"/>
              <a:t>. Pravidla soutěže nemusí vždy splňovat podmínky a nároky SŘ FAI díl 3 na kontrolu letů pro odznaky a rekordy. </a:t>
            </a:r>
          </a:p>
        </p:txBody>
      </p:sp>
    </p:spTree>
    <p:extLst>
      <p:ext uri="{BB962C8B-B14F-4D97-AF65-F5344CB8AC3E}">
        <p14:creationId xmlns:p14="http://schemas.microsoft.com/office/powerpoint/2010/main" val="408906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B8B9ED-5D2D-4FFB-90D7-0433AB446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44"/>
            <a:ext cx="10515600" cy="576611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Jsou hodnoceny lety na vzdálenost a lety rychlostní, v souladu s požadavky SŘ FAI - dílu 3 na definici a kontrolu letu. </a:t>
            </a:r>
          </a:p>
          <a:p>
            <a:r>
              <a:rPr lang="cs-CZ" dirty="0"/>
              <a:t>L - let na vzdálenost: let na vzdálenost – volný let, let na vzdálenost s návratem nebo přes maximálně 5 OBT bez předešlé deklarace OBT na vzdálenost větší nebo rovnou 100 km. </a:t>
            </a:r>
          </a:p>
          <a:p>
            <a:r>
              <a:rPr lang="cs-CZ" dirty="0"/>
              <a:t>R - rychlostní let: let na předem deklarované uzavřené trati, kde dosažená oficiální handicapovaná vzdálenost je větší nebo rovna 100 km, na návratové trati, na trojúhelníku přes 2 OBT a i přes 3 OBT s odletem mimo vrchol.</a:t>
            </a:r>
          </a:p>
          <a:p>
            <a:r>
              <a:rPr lang="cs-CZ" dirty="0"/>
              <a:t>Deklarace - VBT a OBT musí být vždy před letem deklarovány a každý let může mít maximálně 5 OBT. </a:t>
            </a:r>
          </a:p>
          <a:p>
            <a:r>
              <a:rPr lang="cs-CZ" dirty="0"/>
              <a:t>Trojúhelník FAI - nad 750 km, rameno 25-45% součtu, pod 750 km rameno min 28% součtu tratě, pro odlet mimo vrchol na 3 OBT celková délka min 300 km.</a:t>
            </a:r>
          </a:p>
        </p:txBody>
      </p:sp>
    </p:spTree>
    <p:extLst>
      <p:ext uri="{BB962C8B-B14F-4D97-AF65-F5344CB8AC3E}">
        <p14:creationId xmlns:p14="http://schemas.microsoft.com/office/powerpoint/2010/main" val="18616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E4EFA2-41EA-4F6E-A9EB-63913D1F7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BC40F-8D55-4D1B-91B4-7757ACE2A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299" y="589656"/>
            <a:ext cx="10515600" cy="5331746"/>
          </a:xfrm>
        </p:spPr>
        <p:txBody>
          <a:bodyPr>
            <a:noAutofit/>
          </a:bodyPr>
          <a:lstStyle/>
          <a:p>
            <a:r>
              <a:rPr lang="cs-CZ" sz="2400" dirty="0"/>
              <a:t>Rychlostní let na polygonu – uzavřená trať, maximálně 5 OBT, body jsou předem deklarovány. </a:t>
            </a:r>
          </a:p>
          <a:p>
            <a:r>
              <a:rPr lang="cs-CZ" sz="2400" dirty="0"/>
              <a:t>Změna tratě za rychlostního letu na uzavřené trati - je možno za letu měnit deklarované OBT, pořadí i délku tratě. Úkol je i nadále považován za rychlostní let a je penalizován 15% bodového zisku.</a:t>
            </a:r>
          </a:p>
          <a:p>
            <a:r>
              <a:rPr lang="cs-CZ" sz="2400" dirty="0"/>
              <a:t>Oficiální vzdálenost letů – vzdálenost je daná součtem ramen tratě, trojúhelníková trať se 3 OBT odlet mimo a má vzdálenost větší než 300 km je dána součtem délek ramen trojúhelníka, nezávisle na poloze VBT a KBT. Trojúhelník s odletem mimo vrchol a jeho vzdálenost je menší než 300 km, je považován za polygon s 3 OBT, jako oficiální vzdálenost je použita tato menší vzdálenost.</a:t>
            </a:r>
          </a:p>
          <a:p>
            <a:r>
              <a:rPr lang="cs-CZ" sz="2400" dirty="0"/>
              <a:t>Oficiální vzdálenost nedokončeného rychlostního letu a letu na vzdálenost je dána součtem všech proletěných ramen tratě plus vzdálenost od posledního dosaženého OBT do místa přistání.</a:t>
            </a:r>
          </a:p>
          <a:p>
            <a:r>
              <a:rPr lang="cs-CZ" sz="2400" dirty="0"/>
              <a:t>Oficiální vzdálenost tratě z plachtařské soutěže je stanovena z délky soutěžního úkolu a s redukcí vzdálenosti s ohledem na tvar stanovené příletové a odletové procedury.</a:t>
            </a:r>
          </a:p>
        </p:txBody>
      </p:sp>
    </p:spTree>
    <p:extLst>
      <p:ext uri="{BB962C8B-B14F-4D97-AF65-F5344CB8AC3E}">
        <p14:creationId xmlns:p14="http://schemas.microsoft.com/office/powerpoint/2010/main" val="355658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BD062-5B25-4370-96B7-0EEA00B48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3687"/>
            <a:ext cx="10515600" cy="55612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Pozorovací oblasti -</a:t>
            </a:r>
          </a:p>
          <a:p>
            <a:r>
              <a:rPr lang="cs-CZ" dirty="0"/>
              <a:t>jediným typem je Cylindr FAI, v kombinaci s odletovou a cílovou páskou. </a:t>
            </a:r>
          </a:p>
          <a:p>
            <a:r>
              <a:rPr lang="cs-CZ" dirty="0"/>
              <a:t>Při dosažení traťového bodu Cylindrem FAI a zároveň odletovou nebo cílovou páskou, bude pro vyhodnocení letu použita pro pilota bodově výhodnější metoda.</a:t>
            </a:r>
          </a:p>
          <a:p>
            <a:r>
              <a:rPr lang="cs-CZ" dirty="0"/>
              <a:t>Cylindr je okruh o poloměru 500 m se středem v traťovém bodu.  Odletová páska – je vodorovná úsečka o délce 1 km se středem ve VBT, kolmo na 1. rameno tratě, cílová/příletová páska - vodorovná úsečka o délce 1 km se středem v KBT kolmo na poslední rameno tratě nebo cylindr FAI v KBT.</a:t>
            </a:r>
          </a:p>
          <a:p>
            <a:r>
              <a:rPr lang="cs-CZ" dirty="0"/>
              <a:t>Pozorovací oblast na soutěžích je daná </a:t>
            </a:r>
            <a:r>
              <a:rPr lang="cs-CZ" dirty="0" err="1"/>
              <a:t>Annexem</a:t>
            </a:r>
            <a:r>
              <a:rPr lang="cs-CZ" dirty="0"/>
              <a:t> A, k SŘ FAI díl 3 v odstavci 7.7.1.</a:t>
            </a:r>
          </a:p>
        </p:txBody>
      </p:sp>
    </p:spTree>
    <p:extLst>
      <p:ext uri="{BB962C8B-B14F-4D97-AF65-F5344CB8AC3E}">
        <p14:creationId xmlns:p14="http://schemas.microsoft.com/office/powerpoint/2010/main" val="122393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BD062-5B25-4370-96B7-0EEA00B48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3687"/>
            <a:ext cx="10515600" cy="5561231"/>
          </a:xfrm>
        </p:spPr>
        <p:txBody>
          <a:bodyPr>
            <a:normAutofit/>
          </a:bodyPr>
          <a:lstStyle/>
          <a:p>
            <a:r>
              <a:rPr lang="cs-CZ" b="1" dirty="0"/>
              <a:t>Dokumentace k letu </a:t>
            </a:r>
            <a:r>
              <a:rPr lang="cs-CZ" dirty="0"/>
              <a:t>–</a:t>
            </a:r>
          </a:p>
          <a:p>
            <a:r>
              <a:rPr lang="cs-CZ" dirty="0"/>
              <a:t>Dokumentaci je třeba uchovat 1 rok po ukončená ročníku soutěže</a:t>
            </a:r>
          </a:p>
          <a:p>
            <a:r>
              <a:rPr lang="cs-CZ" dirty="0"/>
              <a:t>GNSS FR – let deklarovaný IGC záznamem</a:t>
            </a:r>
          </a:p>
          <a:p>
            <a:r>
              <a:rPr lang="cs-CZ" dirty="0"/>
              <a:t>COTS – IGC záznam stažený platným SW  </a:t>
            </a:r>
          </a:p>
          <a:p>
            <a:r>
              <a:rPr lang="cs-CZ" dirty="0"/>
              <a:t>             prohlášení před letem       </a:t>
            </a:r>
          </a:p>
          <a:p>
            <a:r>
              <a:rPr lang="cs-CZ" dirty="0"/>
              <a:t>             </a:t>
            </a:r>
            <a:r>
              <a:rPr lang="cs-CZ" dirty="0" err="1"/>
              <a:t>barozáznam</a:t>
            </a:r>
            <a:r>
              <a:rPr lang="cs-CZ" dirty="0"/>
              <a:t> letu</a:t>
            </a:r>
          </a:p>
          <a:p>
            <a:endParaRPr lang="cs-CZ" dirty="0"/>
          </a:p>
          <a:p>
            <a:r>
              <a:rPr lang="cs-CZ" dirty="0"/>
              <a:t>Další používání COTS viz. příloha D pravidel CPS.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3743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636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PRAVIDLA CPS </vt:lpstr>
      <vt:lpstr>Prezentace aplikace PowerPoint</vt:lpstr>
      <vt:lpstr>Prezentace aplikace PowerPoint</vt:lpstr>
      <vt:lpstr>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PRAVIDLA CPS</dc:title>
  <dc:creator>J H</dc:creator>
  <cp:lastModifiedBy>J H</cp:lastModifiedBy>
  <cp:revision>8</cp:revision>
  <dcterms:created xsi:type="dcterms:W3CDTF">2022-01-16T10:36:47Z</dcterms:created>
  <dcterms:modified xsi:type="dcterms:W3CDTF">2022-01-21T19:47:48Z</dcterms:modified>
</cp:coreProperties>
</file>