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61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99" r:id="rId11"/>
    <p:sldId id="300" r:id="rId12"/>
    <p:sldId id="270" r:id="rId13"/>
    <p:sldId id="272" r:id="rId14"/>
    <p:sldId id="273" r:id="rId15"/>
    <p:sldId id="274" r:id="rId16"/>
    <p:sldId id="275" r:id="rId17"/>
    <p:sldId id="281" r:id="rId18"/>
    <p:sldId id="278" r:id="rId19"/>
    <p:sldId id="277" r:id="rId20"/>
    <p:sldId id="282" r:id="rId21"/>
    <p:sldId id="283" r:id="rId22"/>
    <p:sldId id="276" r:id="rId23"/>
    <p:sldId id="284" r:id="rId24"/>
    <p:sldId id="285" r:id="rId25"/>
    <p:sldId id="288" r:id="rId26"/>
    <p:sldId id="290" r:id="rId27"/>
    <p:sldId id="292" r:id="rId28"/>
    <p:sldId id="298" r:id="rId29"/>
    <p:sldId id="294" r:id="rId30"/>
    <p:sldId id="295" r:id="rId31"/>
    <p:sldId id="296" r:id="rId32"/>
  </p:sldIdLst>
  <p:sldSz cx="9144000" cy="6858000" type="screen4x3"/>
  <p:notesSz cx="6881813" cy="100155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94707" autoAdjust="0"/>
  </p:normalViewPr>
  <p:slideViewPr>
    <p:cSldViewPr>
      <p:cViewPr varScale="1">
        <p:scale>
          <a:sx n="78" d="100"/>
          <a:sy n="78" d="100"/>
        </p:scale>
        <p:origin x="170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F6792C0-2DE3-4333-A1A5-15A2393979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51" tIns="48276" rIns="96551" bIns="4827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F80E510-8BBD-4552-92FA-82EE956BC4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82912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51" tIns="48276" rIns="96551" bIns="4827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B6EAC25B-B321-4E99-89E9-BDE4C7A8421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2300"/>
            <a:ext cx="2982913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51" tIns="48276" rIns="96551" bIns="4827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3C2BC6C4-1A0D-4BAD-9698-C499C41FDF7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9512300"/>
            <a:ext cx="2982912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51" tIns="48276" rIns="96551" bIns="482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2FF6FA8E-73B5-43E1-AFF5-9FAD09177EE6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594D055-16B8-4B7C-A4B8-EDF2475A28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51" tIns="48276" rIns="96551" bIns="4827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78325D7-0313-454C-B0CE-99A3A301A6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82912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51" tIns="48276" rIns="96551" bIns="4827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E6AF405-B4BB-48EF-9DB3-F41FE6D3E9F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06975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53C5956F-9716-42EB-8086-B56AFCA9810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7738"/>
            <a:ext cx="5505450" cy="45069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51" tIns="48276" rIns="96551" bIns="482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Klepnutím lze upravit styly předlohy textu.</a:t>
            </a:r>
          </a:p>
          <a:p>
            <a:pPr lvl="1"/>
            <a:r>
              <a:rPr lang="en-GB" noProof="0"/>
              <a:t>Druhá úroveň</a:t>
            </a:r>
          </a:p>
          <a:p>
            <a:pPr lvl="2"/>
            <a:r>
              <a:rPr lang="en-GB" noProof="0"/>
              <a:t>Třetí úroveň</a:t>
            </a:r>
          </a:p>
          <a:p>
            <a:pPr lvl="3"/>
            <a:r>
              <a:rPr lang="en-GB" noProof="0"/>
              <a:t>Čtvrtá úroveň</a:t>
            </a:r>
          </a:p>
          <a:p>
            <a:pPr lvl="4"/>
            <a:r>
              <a:rPr lang="en-GB" noProof="0"/>
              <a:t>Pátá úroveň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9E11D454-778A-4B1E-B291-FD914A141F8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2300"/>
            <a:ext cx="2982913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51" tIns="48276" rIns="96551" bIns="4827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74156038-7276-4C12-8AE8-60568AF68A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9512300"/>
            <a:ext cx="2982912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51" tIns="48276" rIns="96551" bIns="482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E20B149A-68E5-4F25-A381-5EB35F8D7ED5}" type="slidenum">
              <a:rPr lang="en-GB" altLang="cs-CZ"/>
              <a:pPr/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9371202-5341-497C-8C9A-FE56362929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4C6DC1D-6361-4639-8D6A-55012A6299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335B4B6-CBDE-4880-9B5F-20C518B781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F7A5A12-20B2-4A2B-B7A8-D8B24AD40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070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4681565-A887-458C-9033-F3645E932B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4FE4548-97A4-4EA5-B9F0-E8ACD05209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BB28CDB-E5C1-4C7D-B2C6-94886031A8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EF052DB-0D56-41B7-A189-89D9360D2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F60FBF7-7273-4884-84E6-89CD8CEF49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F0AB622-E2D4-40D4-86A6-B22FB522B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454DF07-1B8F-4189-8C7E-191FEDDF10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14EA544-3B8C-4F78-8F80-E8081CCC7A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9A6152FF-1D94-46C2-90EB-CB65BFDAA4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80E0218-8A11-43C2-A93D-6CAFBDC296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AAC1D8F-F2AC-43A1-B11D-A537FE7038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1027E4B-44DC-4630-8BF6-360810794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E37A3C52-1DA2-4C15-9601-15BDD0D455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2A4EC8CF-FC4C-45BF-B627-8C3DC736C7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AAA64915-DB2E-4EE0-86AC-FF8A1D5969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460ABD7-C55C-496B-A862-A4481C1EF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0836781-DF24-4BA3-B6FB-9F9A4DA1BC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02CD2174-9565-46FE-B009-5A4BB7D27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0F235F0-D523-4E5C-80B2-03A1F3C84E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12E60FD-957C-4A5D-AA22-5212C1AD1C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3985B6FC-8DC8-44AF-B83F-B8D92D607B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F52AEE1C-7CC6-4703-8F6F-28340428F1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E3AAAF56-5ED5-4C49-B6E1-485C2F3061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5E1297FF-4B3C-4A63-979E-1BAB1BC2F2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EE42F30F-E576-47F5-8C05-73E80E2A73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82F64511-FBF2-4640-A834-4507BFA0ED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338FD5B-227A-48EA-9C95-228AD6C9C6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D6548124-2035-4E62-A8FD-C74051710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481E95BA-7D36-45D7-ACB1-7C7FB15816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59A89CD-BA08-4FE6-B86E-841C95C264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A98C2129-7EAD-4465-B36D-BF64C48B8B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F3D5FF99-7DC0-4E35-A2D5-C0BCE1B0C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837CB214-1FD9-4A22-B0ED-2B149EBE54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8128271B-B872-4796-9BA4-5E56FDB3FF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1D1C7DD4-3F68-4643-973C-78BFBA0F28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90459C9D-8C8C-4D45-B53A-C795A2EC8B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B3117136-E92A-4AD0-91CE-E30ABDAE88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38E44EDD-0C16-4C41-9459-8A3663A62E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1148E1F9-9AAD-4CA7-9916-CB81E27D3B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3B2C270A-2101-4442-B9A1-6C7A50EF38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645FA71-5284-4856-87FF-591BEE8649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5844DC6-3ECB-413A-939F-1796B624E9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341BC694-1629-4EC0-91D6-E9670AC849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23BDC5F7-B840-4DE7-9837-BC0B1AE7C5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82230A8-FE89-4D0E-AB28-431DC5A53C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6484FEF-AC0B-43D3-852E-8459A04679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7530B15-28A5-484F-9C89-F2D52F33E6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0E782F3-C2B2-4BEA-975C-0790AF57E7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D4E70BE-031A-448B-BD9D-F35263A1D8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3CBBCE8-DC4C-41BC-A866-03FA4530EA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B73F1E7-453F-4FDC-B7FF-BD48E2C89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25E7763-0EF1-4B37-AB52-220FB59DC2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335B4B6-CBDE-4880-9B5F-20C518B781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F7A5A12-20B2-4A2B-B7A8-D8B24AD40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335B4B6-CBDE-4880-9B5F-20C518B781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F7A5A12-20B2-4A2B-B7A8-D8B24AD40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307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FAE834-BA65-498B-ACDB-8AD3BE3BD2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773821-F89B-497C-BAE5-12E9480D75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99C450-5940-4564-B69C-A94F5077F9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3E7F6F-DEB6-4463-B30F-55333374DF65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7171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520AD8-7463-4666-801D-E884BB5EF2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497A62-5766-4A22-B1F8-6889FEFEDE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9026F3-6C34-4A59-9A25-E9B01D999D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E0B771-15BE-4D52-B7EA-DDC254E67D42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21619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A652D3-74B7-4037-BACC-76C4226D11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CF0C16-74BA-4160-A39E-E26537D677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B46C5B-B96F-4A70-8F3F-D1174B98ED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B0FB2E-9AD4-4B6D-AD2B-2FCB79FE5D66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594977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Nadpis, text a videok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média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8D2283-5FC6-4927-BF70-877845BC78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2CE45C-3533-4394-AD6D-08FB68DF82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0F4D37-7A8C-4CBC-A4EF-079383D27C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65BD2-B5B8-45E6-8749-02A9BAC23AD9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7498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CE6852-D0DC-4968-901B-D28F29C811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19B60E-655A-42F5-B2EE-1C5C674972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09960C-4140-4DB4-9511-18ECB4387C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E267CD-617C-48A1-8263-CB713299A686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75975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9D685B-CC1A-4EF9-B22A-C82A393708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4BBD41-8FEB-46A5-B022-D88E834E5C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D613C5-EAA9-41C5-BEF8-AD350C0AA8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19399D-F947-46DA-903E-D1E21B269A83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0342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82413E-1078-42A8-B10D-7FDD44BAB8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CF004E-2C6D-4F28-9688-6639BC52A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30999E-3A4E-42E1-A771-6423EA07FB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BEE7D9-4A9E-419D-877F-1342F0BBA56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947705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ED15AB4-6C1F-4EC4-9A9E-A6ABEE6CAB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2A3ED59-D0A5-4097-9844-BA2C38BD2B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8936DCE-1C0E-4054-8721-800F0E53F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ECE3A-BB57-4F5A-BFC0-F0158B6DD678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97842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8B6BD15-4386-4B2D-BEFB-0293191700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1F1C7C9-FA91-49FF-89E4-4BA5443D20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2A5C215-76C3-432C-8F33-87E45ED06A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191BA1-CD2C-45B3-8746-3406515449D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95466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25E08D8-F105-48E3-8493-B3D377F87E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502C63C-0AD9-4869-8495-AA30B9AA5F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9F3D9DA-D729-4338-9C6C-321CE67C46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4EEF1F-BD1F-4E69-A542-F71938DB847A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6388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0B3BB4-C0B4-4D6E-8518-A9B42C81C1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62E820-2F08-4919-9800-439BD7D773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994D51-CA2A-4470-92C7-6F1D77AF75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C4A1C-CA04-4C64-9E8A-924C7EB56AEB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410592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9CEA81-B9F9-424B-AF2D-60BAACD5E2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EBD7D0-F6BB-407B-B083-36D5BE5B25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375AC2-5FA8-41BB-9156-6A420C059C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CE7DC-3159-4ABC-803D-A0F7ABA7CA9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81991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A890A0B-8A3D-42D3-B18D-CA673E4BB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2F177E9-C571-4443-ABA6-5DA55A35A6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Klepnutím lze upravit styly předlohy textu.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</a:t>
            </a:r>
          </a:p>
          <a:p>
            <a:pPr lvl="4"/>
            <a:r>
              <a:rPr lang="en-GB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38DFF3D-C1FE-440B-B04F-10177A27BC1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4410C39-045F-491C-BA60-597D556DB1C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5FCC4EC-2C8C-4150-AF85-096A4A92BB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89AD3AA-3AAA-42CF-A9FF-EAD0213B3116}" type="slidenum">
              <a:rPr lang="en-GB" altLang="cs-CZ"/>
              <a:pPr/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kka.cz/sport/pk_aecr.htm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koutny@gmail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i.org/page/igc-approved-flight-recorder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D3B9D4D-FFBF-474E-854B-1DDE0577A93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025775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b="1" dirty="0"/>
              <a:t>Soutěžní řád AeČR pro bezmotorové létání</a:t>
            </a:r>
            <a:endParaRPr lang="en-GB" altLang="cs-CZ" dirty="0">
              <a:solidFill>
                <a:schemeClr val="accent2"/>
              </a:solidFill>
            </a:endParaRPr>
          </a:p>
        </p:txBody>
      </p:sp>
      <p:pic>
        <p:nvPicPr>
          <p:cNvPr id="4099" name="Picture 4" descr="LogoPKm">
            <a:extLst>
              <a:ext uri="{FF2B5EF4-FFF2-40B4-BE49-F238E27FC236}">
                <a16:creationId xmlns:a16="http://schemas.microsoft.com/office/drawing/2014/main" id="{DEBFF194-66C0-40BE-8547-13D8201F2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28600"/>
            <a:ext cx="198120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5" descr="logoAeCR">
            <a:extLst>
              <a:ext uri="{FF2B5EF4-FFF2-40B4-BE49-F238E27FC236}">
                <a16:creationId xmlns:a16="http://schemas.microsoft.com/office/drawing/2014/main" id="{48F0C426-653D-4336-A263-5CD88F068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1207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ovéPole 6">
            <a:extLst>
              <a:ext uri="{FF2B5EF4-FFF2-40B4-BE49-F238E27FC236}">
                <a16:creationId xmlns:a16="http://schemas.microsoft.com/office/drawing/2014/main" id="{163838CB-D073-4643-8FBB-F99B90D8C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096000"/>
            <a:ext cx="7924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Prezentace pro školení sportovních rozhodčích AeČR 2022 | Petr Koutný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>
            <a:extLst>
              <a:ext uri="{FF2B5EF4-FFF2-40B4-BE49-F238E27FC236}">
                <a16:creationId xmlns:a16="http://schemas.microsoft.com/office/drawing/2014/main" id="{4464E938-20A7-459C-BCF7-3029112B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57CE81-45E7-427B-9144-EF61ED854C91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cs-CZ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2E41F7A1-F249-4456-8E6D-3CD4CC4400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Třídy MČR - Kombi třída II.   (ZM9)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19460" name="Picture 4" descr="LogoPKm">
            <a:extLst>
              <a:ext uri="{FF2B5EF4-FFF2-40B4-BE49-F238E27FC236}">
                <a16:creationId xmlns:a16="http://schemas.microsoft.com/office/drawing/2014/main" id="{6370653C-C8C3-48D9-A63B-C5A7B12EE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Zástupný symbol pro obsah 2">
            <a:extLst>
              <a:ext uri="{FF2B5EF4-FFF2-40B4-BE49-F238E27FC236}">
                <a16:creationId xmlns:a16="http://schemas.microsoft.com/office/drawing/2014/main" id="{31A86434-71AE-493D-B9D7-0EAF5468FD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cs-CZ" altLang="cs-CZ" sz="1800" b="1" dirty="0"/>
              <a:t>Minimální </a:t>
            </a:r>
            <a:r>
              <a:rPr lang="cs-CZ" altLang="cs-CZ" sz="1800" dirty="0"/>
              <a:t>bodovaná</a:t>
            </a:r>
            <a:r>
              <a:rPr lang="cs-CZ" altLang="cs-CZ" sz="1800" b="1" dirty="0"/>
              <a:t> handicapovaná vzdálenost </a:t>
            </a:r>
            <a:r>
              <a:rPr lang="cs-CZ" altLang="cs-CZ" sz="1800" dirty="0"/>
              <a:t>třídy </a:t>
            </a:r>
            <a:r>
              <a:rPr lang="cs-CZ" altLang="cs-CZ" sz="1800" b="1" dirty="0"/>
              <a:t>Kombi společné pro kluzáky klubové třídy a vodních tříd </a:t>
            </a:r>
            <a:r>
              <a:rPr lang="cs-CZ" altLang="cs-CZ" sz="1800" dirty="0"/>
              <a:t>je </a:t>
            </a:r>
            <a:r>
              <a:rPr lang="cs-CZ" altLang="cs-CZ" sz="1800" b="1" dirty="0"/>
              <a:t>110 km </a:t>
            </a:r>
            <a:r>
              <a:rPr lang="cs-CZ" altLang="cs-CZ" sz="1600" dirty="0">
                <a:solidFill>
                  <a:srgbClr val="FF0000"/>
                </a:solidFill>
              </a:rPr>
              <a:t>(v rámci ZM10 se uvažuje o 100km – sjednocení s klubovou třídou)</a:t>
            </a:r>
          </a:p>
          <a:p>
            <a:r>
              <a:rPr lang="cs-CZ" altLang="cs-CZ" sz="1800" dirty="0"/>
              <a:t>Minimální handicapovaná vzdálenost třídy </a:t>
            </a:r>
            <a:r>
              <a:rPr lang="cs-CZ" altLang="cs-CZ" sz="1800" b="1" dirty="0"/>
              <a:t>Kombi společné </a:t>
            </a:r>
            <a:r>
              <a:rPr lang="cs-CZ" altLang="cs-CZ" sz="1800" dirty="0"/>
              <a:t>pro kluzáky </a:t>
            </a:r>
            <a:r>
              <a:rPr lang="cs-CZ" altLang="cs-CZ" sz="1800" b="1" dirty="0"/>
              <a:t>klubové </a:t>
            </a:r>
            <a:r>
              <a:rPr lang="cs-CZ" altLang="cs-CZ" sz="1800" dirty="0"/>
              <a:t>třídy a </a:t>
            </a:r>
            <a:r>
              <a:rPr lang="cs-CZ" altLang="cs-CZ" sz="1800" b="1" dirty="0"/>
              <a:t>vodních </a:t>
            </a:r>
            <a:r>
              <a:rPr lang="cs-CZ" altLang="cs-CZ" sz="1800" dirty="0"/>
              <a:t>tříd </a:t>
            </a:r>
            <a:r>
              <a:rPr lang="cs-CZ" altLang="cs-CZ" sz="1800" b="1" dirty="0"/>
              <a:t>pro udělení 1000 bodů </a:t>
            </a:r>
            <a:r>
              <a:rPr lang="cs-CZ" altLang="cs-CZ" sz="1800" dirty="0"/>
              <a:t>je </a:t>
            </a:r>
            <a:r>
              <a:rPr lang="cs-CZ" altLang="cs-CZ" sz="1800" b="1" dirty="0"/>
              <a:t>275 km </a:t>
            </a:r>
            <a:r>
              <a:rPr lang="cs-CZ" altLang="cs-CZ" sz="1600" dirty="0">
                <a:solidFill>
                  <a:srgbClr val="FF0000"/>
                </a:solidFill>
              </a:rPr>
              <a:t>(uvažuje se o 250 km v rámci ZM10)</a:t>
            </a:r>
          </a:p>
          <a:p>
            <a:r>
              <a:rPr lang="cs-CZ" altLang="cs-CZ" sz="1800" dirty="0"/>
              <a:t>Minimální bodovaná handicapovaná vzdálenost třídy </a:t>
            </a:r>
            <a:r>
              <a:rPr lang="cs-CZ" altLang="cs-CZ" sz="1800" b="1" dirty="0"/>
              <a:t>Kombi 15m </a:t>
            </a:r>
            <a:r>
              <a:rPr lang="cs-CZ" altLang="cs-CZ" sz="1800" dirty="0"/>
              <a:t>je </a:t>
            </a:r>
            <a:r>
              <a:rPr lang="cs-CZ" altLang="cs-CZ" sz="1800" b="1" dirty="0"/>
              <a:t>120 km</a:t>
            </a:r>
          </a:p>
          <a:p>
            <a:r>
              <a:rPr lang="cs-CZ" altLang="cs-CZ" sz="1800" dirty="0"/>
              <a:t>Minimální handicapovaná vzdálenost třídy </a:t>
            </a:r>
            <a:r>
              <a:rPr lang="cs-CZ" altLang="cs-CZ" sz="1800" b="1" dirty="0"/>
              <a:t>Kombi 15m </a:t>
            </a:r>
            <a:r>
              <a:rPr lang="cs-CZ" altLang="cs-CZ" sz="1800" dirty="0"/>
              <a:t>pro udělení 1000 bodů je </a:t>
            </a:r>
            <a:r>
              <a:rPr lang="cs-CZ" altLang="cs-CZ" sz="1800" b="1" dirty="0"/>
              <a:t>300 km</a:t>
            </a:r>
          </a:p>
          <a:p>
            <a:r>
              <a:rPr lang="cs-CZ" altLang="cs-CZ" sz="1800" dirty="0"/>
              <a:t>Minimální bodovaná handicapovaná vzdálenost třídy </a:t>
            </a:r>
            <a:r>
              <a:rPr lang="cs-CZ" altLang="cs-CZ" sz="1800" b="1" dirty="0"/>
              <a:t>Kombi </a:t>
            </a:r>
            <a:r>
              <a:rPr lang="cs-CZ" altLang="cs-CZ" sz="1800" dirty="0"/>
              <a:t>pro kluzáky </a:t>
            </a:r>
            <a:r>
              <a:rPr lang="cs-CZ" altLang="cs-CZ" sz="1800" b="1" dirty="0"/>
              <a:t>vodních tříd </a:t>
            </a:r>
            <a:r>
              <a:rPr lang="cs-CZ" altLang="cs-CZ" sz="1800" dirty="0"/>
              <a:t>bez kluzáků klubové třídy je </a:t>
            </a:r>
            <a:r>
              <a:rPr lang="cs-CZ" altLang="cs-CZ" sz="1800" b="1" dirty="0"/>
              <a:t>130 km </a:t>
            </a:r>
            <a:r>
              <a:rPr lang="cs-CZ" altLang="cs-CZ" sz="1600" dirty="0">
                <a:solidFill>
                  <a:srgbClr val="FF0000"/>
                </a:solidFill>
              </a:rPr>
              <a:t>(uvažuje se o 120 km v rámci ZM10)</a:t>
            </a:r>
          </a:p>
          <a:p>
            <a:r>
              <a:rPr lang="cs-CZ" altLang="cs-CZ" sz="1800" dirty="0"/>
              <a:t>Minimální handicapovaná vzdálenost třídy </a:t>
            </a:r>
            <a:r>
              <a:rPr lang="cs-CZ" altLang="cs-CZ" sz="1800" b="1" dirty="0"/>
              <a:t>Kombi </a:t>
            </a:r>
            <a:r>
              <a:rPr lang="cs-CZ" altLang="cs-CZ" sz="1800" dirty="0"/>
              <a:t>pro kluzáky vodních tříd bez kluzáků klubové třídy pro udělení 1000 bodů je </a:t>
            </a:r>
            <a:r>
              <a:rPr lang="cs-CZ" altLang="cs-CZ" sz="1800" b="1" dirty="0"/>
              <a:t>325 km </a:t>
            </a:r>
            <a:r>
              <a:rPr lang="cs-CZ" altLang="cs-CZ" sz="1600" dirty="0">
                <a:solidFill>
                  <a:srgbClr val="FF0000"/>
                </a:solidFill>
              </a:rPr>
              <a:t>(uvažuje se o 300 km v rámci ZM10)</a:t>
            </a:r>
          </a:p>
          <a:p>
            <a:r>
              <a:rPr lang="cs-CZ" altLang="cs-CZ" sz="1800" dirty="0"/>
              <a:t>Minimální bodovaná handicapovaná vzdálenost tř. </a:t>
            </a:r>
            <a:r>
              <a:rPr lang="cs-CZ" altLang="cs-CZ" sz="1800" b="1" dirty="0"/>
              <a:t>Kombi Open </a:t>
            </a:r>
            <a:r>
              <a:rPr lang="cs-CZ" altLang="cs-CZ" sz="1800" dirty="0"/>
              <a:t>je </a:t>
            </a:r>
            <a:r>
              <a:rPr lang="cs-CZ" altLang="cs-CZ" sz="1800" b="1" dirty="0"/>
              <a:t>140 km</a:t>
            </a:r>
          </a:p>
          <a:p>
            <a:r>
              <a:rPr lang="cs-CZ" altLang="cs-CZ" sz="1800" dirty="0"/>
              <a:t>Minimální handicapovaná vzdálenost třídy </a:t>
            </a:r>
            <a:r>
              <a:rPr lang="cs-CZ" altLang="cs-CZ" sz="1800" b="1" dirty="0"/>
              <a:t>Kombi Open </a:t>
            </a:r>
            <a:r>
              <a:rPr lang="cs-CZ" altLang="cs-CZ" sz="1800" dirty="0"/>
              <a:t>pro udělení 1000 bodů je </a:t>
            </a:r>
            <a:r>
              <a:rPr lang="cs-CZ" altLang="cs-CZ" sz="1800" b="1" dirty="0"/>
              <a:t>350 km</a:t>
            </a:r>
          </a:p>
        </p:txBody>
      </p:sp>
    </p:spTree>
    <p:extLst>
      <p:ext uri="{BB962C8B-B14F-4D97-AF65-F5344CB8AC3E}">
        <p14:creationId xmlns:p14="http://schemas.microsoft.com/office/powerpoint/2010/main" val="639923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>
            <a:extLst>
              <a:ext uri="{FF2B5EF4-FFF2-40B4-BE49-F238E27FC236}">
                <a16:creationId xmlns:a16="http://schemas.microsoft.com/office/drawing/2014/main" id="{4464E938-20A7-459C-BCF7-3029112B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57CE81-45E7-427B-9144-EF61ED854C91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cs-CZ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2E41F7A1-F249-4456-8E6D-3CD4CC4400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Třídy MČR - FAI   (ZM9)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19460" name="Picture 4" descr="LogoPKm">
            <a:extLst>
              <a:ext uri="{FF2B5EF4-FFF2-40B4-BE49-F238E27FC236}">
                <a16:creationId xmlns:a16="http://schemas.microsoft.com/office/drawing/2014/main" id="{6370653C-C8C3-48D9-A63B-C5A7B12EE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Zástupný symbol pro obsah 2">
            <a:extLst>
              <a:ext uri="{FF2B5EF4-FFF2-40B4-BE49-F238E27FC236}">
                <a16:creationId xmlns:a16="http://schemas.microsoft.com/office/drawing/2014/main" id="{31A86434-71AE-493D-B9D7-0EAF5468FD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/>
          <a:lstStyle/>
          <a:p>
            <a:r>
              <a:rPr lang="cs-CZ" altLang="cs-CZ" sz="1800" dirty="0"/>
              <a:t>Soutěží v FAI třídách se mohou zúčastnit pouze kluzáky splňující podmínky Sportovního řádu FAI pro kluzáky (SC3)</a:t>
            </a:r>
          </a:p>
          <a:p>
            <a:r>
              <a:rPr lang="cs-CZ" altLang="cs-CZ" sz="1800" dirty="0"/>
              <a:t>Pro bodování soutěží v FAI třídách nebudou použity indexy kluzáků</a:t>
            </a:r>
          </a:p>
          <a:p>
            <a:pPr marL="0" indent="0">
              <a:buNone/>
            </a:pPr>
            <a:r>
              <a:rPr lang="cs-CZ" altLang="cs-CZ" sz="1800" b="1" dirty="0"/>
              <a:t>Standardní třída (Std)</a:t>
            </a:r>
          </a:p>
          <a:p>
            <a:r>
              <a:rPr lang="cs-CZ" altLang="cs-CZ" sz="1800" dirty="0"/>
              <a:t>Minimální bodovaná vzdálenost třídy </a:t>
            </a:r>
            <a:r>
              <a:rPr lang="cs-CZ" altLang="cs-CZ" sz="1800" b="1" dirty="0"/>
              <a:t>Std </a:t>
            </a:r>
            <a:r>
              <a:rPr lang="cs-CZ" altLang="cs-CZ" sz="1800" dirty="0"/>
              <a:t>je </a:t>
            </a:r>
            <a:r>
              <a:rPr lang="cs-CZ" altLang="cs-CZ" sz="1800" b="1" dirty="0"/>
              <a:t>120 km</a:t>
            </a:r>
          </a:p>
          <a:p>
            <a:r>
              <a:rPr lang="cs-CZ" altLang="cs-CZ" sz="1800" dirty="0"/>
              <a:t>Minimální bodovaná vzdálenost třídy </a:t>
            </a:r>
            <a:r>
              <a:rPr lang="cs-CZ" altLang="cs-CZ" sz="1800" b="1" dirty="0"/>
              <a:t>Std </a:t>
            </a:r>
            <a:r>
              <a:rPr lang="cs-CZ" altLang="cs-CZ" sz="1800" dirty="0"/>
              <a:t>pro udělení 1000 bodů je </a:t>
            </a:r>
            <a:r>
              <a:rPr lang="cs-CZ" altLang="cs-CZ" sz="1800" b="1" dirty="0"/>
              <a:t>300 km</a:t>
            </a:r>
          </a:p>
          <a:p>
            <a:pPr marL="0" indent="0">
              <a:buNone/>
            </a:pPr>
            <a:r>
              <a:rPr lang="cs-CZ" altLang="cs-CZ" sz="1800" b="1" dirty="0"/>
              <a:t>Patnáctimetrová třída (15m)</a:t>
            </a:r>
          </a:p>
          <a:p>
            <a:r>
              <a:rPr lang="cs-CZ" altLang="cs-CZ" sz="1800" dirty="0"/>
              <a:t>Minimální bodovaná vzdálenost třídy </a:t>
            </a:r>
            <a:r>
              <a:rPr lang="cs-CZ" altLang="cs-CZ" sz="1800" b="1" dirty="0"/>
              <a:t>15m </a:t>
            </a:r>
            <a:r>
              <a:rPr lang="cs-CZ" altLang="cs-CZ" sz="1800" dirty="0"/>
              <a:t>je </a:t>
            </a:r>
            <a:r>
              <a:rPr lang="cs-CZ" altLang="cs-CZ" sz="1800" b="1" dirty="0"/>
              <a:t>120 km</a:t>
            </a:r>
          </a:p>
          <a:p>
            <a:r>
              <a:rPr lang="cs-CZ" altLang="cs-CZ" sz="1800" dirty="0"/>
              <a:t>Minimální bodovaná vzdálenost třídy </a:t>
            </a:r>
            <a:r>
              <a:rPr lang="cs-CZ" altLang="cs-CZ" sz="1800" b="1" dirty="0"/>
              <a:t>15m </a:t>
            </a:r>
            <a:r>
              <a:rPr lang="cs-CZ" altLang="cs-CZ" sz="1800" dirty="0"/>
              <a:t>pro udělení 1000 bodů je </a:t>
            </a:r>
            <a:r>
              <a:rPr lang="cs-CZ" altLang="cs-CZ" sz="1800" b="1" dirty="0"/>
              <a:t>300 km</a:t>
            </a:r>
          </a:p>
          <a:p>
            <a:pPr marL="0" indent="0">
              <a:buNone/>
            </a:pPr>
            <a:r>
              <a:rPr lang="cs-CZ" altLang="cs-CZ" sz="1800" b="1" dirty="0"/>
              <a:t>Osmnáctimetrová třída (18m)</a:t>
            </a:r>
          </a:p>
          <a:p>
            <a:r>
              <a:rPr lang="cs-CZ" altLang="cs-CZ" sz="1800" dirty="0"/>
              <a:t>Minimální bodovaná vzdálenost třídy </a:t>
            </a:r>
            <a:r>
              <a:rPr lang="cs-CZ" altLang="cs-CZ" sz="1800" b="1" dirty="0"/>
              <a:t>18m </a:t>
            </a:r>
            <a:r>
              <a:rPr lang="cs-CZ" altLang="cs-CZ" sz="1800" dirty="0"/>
              <a:t>je </a:t>
            </a:r>
            <a:r>
              <a:rPr lang="cs-CZ" altLang="cs-CZ" sz="1800" b="1" dirty="0"/>
              <a:t>140 km</a:t>
            </a:r>
          </a:p>
          <a:p>
            <a:r>
              <a:rPr lang="cs-CZ" altLang="cs-CZ" sz="1800" dirty="0"/>
              <a:t>Minimální bodovaná vzdálenost třídy </a:t>
            </a:r>
            <a:r>
              <a:rPr lang="cs-CZ" altLang="cs-CZ" sz="1800" b="1" dirty="0"/>
              <a:t>18m </a:t>
            </a:r>
            <a:r>
              <a:rPr lang="cs-CZ" altLang="cs-CZ" sz="1800" dirty="0"/>
              <a:t>pro udělení 1000 bodů je </a:t>
            </a:r>
            <a:r>
              <a:rPr lang="cs-CZ" altLang="cs-CZ" sz="1800" b="1" dirty="0"/>
              <a:t>350 km</a:t>
            </a:r>
          </a:p>
          <a:p>
            <a:pPr marL="0" indent="0">
              <a:buNone/>
            </a:pPr>
            <a:r>
              <a:rPr lang="cs-CZ" altLang="cs-CZ" sz="1800" b="1" dirty="0"/>
              <a:t>Volná třída (Open)</a:t>
            </a:r>
          </a:p>
          <a:p>
            <a:r>
              <a:rPr lang="cs-CZ" altLang="cs-CZ" sz="1800" dirty="0"/>
              <a:t>Minimální bodovaná vzdálenost třídy </a:t>
            </a:r>
            <a:r>
              <a:rPr lang="cs-CZ" altLang="cs-CZ" sz="1800" b="1" dirty="0"/>
              <a:t>Open </a:t>
            </a:r>
            <a:r>
              <a:rPr lang="cs-CZ" altLang="cs-CZ" sz="1800" dirty="0"/>
              <a:t>je </a:t>
            </a:r>
            <a:r>
              <a:rPr lang="cs-CZ" altLang="cs-CZ" sz="1800" b="1" dirty="0"/>
              <a:t>140 km</a:t>
            </a:r>
          </a:p>
          <a:p>
            <a:r>
              <a:rPr lang="cs-CZ" altLang="cs-CZ" sz="1800" dirty="0"/>
              <a:t>Minimální bodovaná vzdálenost </a:t>
            </a:r>
            <a:r>
              <a:rPr lang="cs-CZ" altLang="cs-CZ" sz="1800" b="1" dirty="0"/>
              <a:t>Open </a:t>
            </a:r>
            <a:r>
              <a:rPr lang="cs-CZ" altLang="cs-CZ" sz="1800" dirty="0"/>
              <a:t>pro udělení 1000 bodů je </a:t>
            </a:r>
            <a:r>
              <a:rPr lang="cs-CZ" altLang="cs-CZ" sz="1800" b="1" dirty="0"/>
              <a:t>350 km</a:t>
            </a:r>
          </a:p>
        </p:txBody>
      </p:sp>
    </p:spTree>
    <p:extLst>
      <p:ext uri="{BB962C8B-B14F-4D97-AF65-F5344CB8AC3E}">
        <p14:creationId xmlns:p14="http://schemas.microsoft.com/office/powerpoint/2010/main" val="1526084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5">
            <a:extLst>
              <a:ext uri="{FF2B5EF4-FFF2-40B4-BE49-F238E27FC236}">
                <a16:creationId xmlns:a16="http://schemas.microsoft.com/office/drawing/2014/main" id="{1E55C4D9-09B6-4FB5-B2AF-2D73BF604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CBE810-DAB5-4490-97E0-61FF48341075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cs-CZ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12916183-5EBE-4A9E-8311-AED4C22EB0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Třídy MČR - Duo 20m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21508" name="Picture 4" descr="LogoPKm">
            <a:extLst>
              <a:ext uri="{FF2B5EF4-FFF2-40B4-BE49-F238E27FC236}">
                <a16:creationId xmlns:a16="http://schemas.microsoft.com/office/drawing/2014/main" id="{66B880A6-96FE-4EAC-BE34-C445C9764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6F4ECA18-4545-4576-8A61-96054E03A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1800" b="1" dirty="0"/>
              <a:t>Dvoumístné kluzáky s rozpětím do 20m</a:t>
            </a:r>
          </a:p>
          <a:p>
            <a:pPr>
              <a:defRPr/>
            </a:pPr>
            <a:r>
              <a:rPr lang="cs-CZ" altLang="cs-CZ" sz="1800" dirty="0"/>
              <a:t>Soutěže v Duo 20m třídě musí být bodovány za použití vzorců obsahujících </a:t>
            </a:r>
            <a:r>
              <a:rPr lang="cs-CZ" altLang="cs-CZ" sz="1800" b="1" dirty="0"/>
              <a:t>handicapový faktor </a:t>
            </a:r>
            <a:r>
              <a:rPr lang="cs-CZ" altLang="cs-CZ" sz="1800" dirty="0"/>
              <a:t>pro porovnání výkonnosti jednotlivých kluzáků</a:t>
            </a:r>
          </a:p>
          <a:p>
            <a:pPr>
              <a:defRPr/>
            </a:pPr>
            <a:r>
              <a:rPr lang="cs-CZ" altLang="cs-CZ" sz="1800" dirty="0"/>
              <a:t>Kluzáky musí po celou dobu soutěže létat </a:t>
            </a:r>
            <a:r>
              <a:rPr lang="cs-CZ" altLang="cs-CZ" sz="1800" b="1" dirty="0"/>
              <a:t>ve dvojím obsazení</a:t>
            </a:r>
            <a:r>
              <a:rPr lang="cs-CZ" altLang="cs-CZ" sz="1800" dirty="0"/>
              <a:t>. </a:t>
            </a:r>
            <a:r>
              <a:rPr lang="cs-CZ" altLang="cs-CZ" sz="1800" b="1" dirty="0"/>
              <a:t>Změna velitele </a:t>
            </a:r>
            <a:r>
              <a:rPr lang="cs-CZ" altLang="cs-CZ" sz="1800" dirty="0"/>
              <a:t>kluzáku během soutěže </a:t>
            </a:r>
            <a:r>
              <a:rPr lang="cs-CZ" altLang="cs-CZ" sz="1800" b="1" dirty="0"/>
              <a:t>není povolena</a:t>
            </a:r>
            <a:r>
              <a:rPr lang="cs-CZ" altLang="cs-CZ" sz="1800" dirty="0"/>
              <a:t>. </a:t>
            </a:r>
            <a:r>
              <a:rPr lang="cs-CZ" altLang="cs-CZ" sz="1800" b="1" dirty="0"/>
              <a:t>Změna druhého člena </a:t>
            </a:r>
            <a:r>
              <a:rPr lang="cs-CZ" altLang="cs-CZ" sz="1800" dirty="0"/>
              <a:t>posádky (co-pilota) </a:t>
            </a:r>
            <a:r>
              <a:rPr lang="cs-CZ" altLang="cs-CZ" sz="1800" b="1" dirty="0"/>
              <a:t>je povolena</a:t>
            </a:r>
          </a:p>
          <a:p>
            <a:pPr>
              <a:defRPr/>
            </a:pPr>
            <a:r>
              <a:rPr lang="cs-CZ" altLang="cs-CZ" sz="1800" dirty="0"/>
              <a:t>Do </a:t>
            </a:r>
            <a:r>
              <a:rPr lang="cs-CZ" altLang="cs-CZ" sz="1800" b="1" dirty="0"/>
              <a:t>Žebříku </a:t>
            </a:r>
            <a:r>
              <a:rPr lang="cs-CZ" altLang="cs-CZ" sz="1800" dirty="0"/>
              <a:t>pilotů bude zařazen </a:t>
            </a:r>
            <a:r>
              <a:rPr lang="cs-CZ" altLang="cs-CZ" sz="1800" b="1" dirty="0"/>
              <a:t>pouze velitel</a:t>
            </a:r>
            <a:r>
              <a:rPr lang="cs-CZ" altLang="cs-CZ" sz="1800" dirty="0"/>
              <a:t> kluzáku</a:t>
            </a:r>
          </a:p>
          <a:p>
            <a:pPr>
              <a:defRPr/>
            </a:pPr>
            <a:r>
              <a:rPr lang="cs-CZ" altLang="cs-CZ" sz="1800" dirty="0"/>
              <a:t>Na PMČR a PMRg je možné létat ve dvojím obsazení pouze za dodržení pravidla, kdy </a:t>
            </a:r>
            <a:r>
              <a:rPr lang="cs-CZ" altLang="cs-CZ" sz="1800" b="1" dirty="0"/>
              <a:t>velitelem kluzáku musí být pilot s lepším umístěním v Žebříku </a:t>
            </a:r>
            <a:r>
              <a:rPr lang="cs-CZ" altLang="cs-CZ" sz="1800" dirty="0"/>
              <a:t>pilotů předchozího roku</a:t>
            </a:r>
          </a:p>
          <a:p>
            <a:pPr>
              <a:defRPr/>
            </a:pPr>
            <a:r>
              <a:rPr lang="cs-CZ" altLang="cs-CZ" sz="1800" dirty="0"/>
              <a:t>Minimální bodovaná handicap. vzdálenost </a:t>
            </a:r>
            <a:r>
              <a:rPr lang="cs-CZ" altLang="cs-CZ" sz="1800" b="1" dirty="0"/>
              <a:t>Duo 20m </a:t>
            </a:r>
            <a:r>
              <a:rPr lang="cs-CZ" altLang="cs-CZ" sz="1800" dirty="0"/>
              <a:t>je </a:t>
            </a:r>
            <a:r>
              <a:rPr lang="cs-CZ" altLang="cs-CZ" sz="1800" b="1" dirty="0"/>
              <a:t>120 km</a:t>
            </a:r>
            <a:r>
              <a:rPr lang="cs-CZ" altLang="cs-CZ" sz="1800" dirty="0"/>
              <a:t>   </a:t>
            </a:r>
            <a:r>
              <a:rPr lang="cs-CZ" altLang="cs-CZ" sz="1800" b="1" dirty="0"/>
              <a:t>(ZM9)</a:t>
            </a:r>
          </a:p>
          <a:p>
            <a:pPr>
              <a:defRPr/>
            </a:pPr>
            <a:r>
              <a:rPr lang="cs-CZ" altLang="cs-CZ" sz="1800" dirty="0"/>
              <a:t>Minimální handicap. vzdálenost </a:t>
            </a:r>
            <a:r>
              <a:rPr lang="cs-CZ" altLang="cs-CZ" sz="1800" b="1" dirty="0"/>
              <a:t>Duo 20m</a:t>
            </a:r>
            <a:r>
              <a:rPr lang="cs-CZ" altLang="cs-CZ" sz="1800" dirty="0"/>
              <a:t> pro 1000 bodů je </a:t>
            </a:r>
            <a:r>
              <a:rPr lang="cs-CZ" altLang="cs-CZ" sz="1800" b="1" dirty="0"/>
              <a:t>300 km</a:t>
            </a:r>
            <a:r>
              <a:rPr lang="cs-CZ" altLang="cs-CZ" sz="1800" dirty="0"/>
              <a:t>   </a:t>
            </a:r>
            <a:r>
              <a:rPr lang="cs-CZ" altLang="cs-CZ" sz="1800" b="1" dirty="0"/>
              <a:t>(ZM9)</a:t>
            </a:r>
          </a:p>
          <a:p>
            <a:pPr marL="0" indent="0">
              <a:buFontTx/>
              <a:buNone/>
              <a:defRPr/>
            </a:pPr>
            <a:r>
              <a:rPr lang="cs-CZ" altLang="cs-CZ" sz="1800" b="1" dirty="0"/>
              <a:t>Dvoumístné kluzáky v rámci soutěžních tříd PMČR, PMRg a PMČRj</a:t>
            </a:r>
          </a:p>
          <a:p>
            <a:pPr>
              <a:defRPr/>
            </a:pPr>
            <a:r>
              <a:rPr lang="cs-CZ" altLang="cs-CZ" sz="1800" dirty="0"/>
              <a:t>Pokud není v rámci soutěže otevřena samostatná třída Duo 20m, pak mohou v rámci ostatních tříd soutěže létat dvoumístné kluzáky v jedno i dvoumístném obsazení, vyjma soutěže PMČRj, kde pouze v sólo obsazení</a:t>
            </a:r>
          </a:p>
          <a:p>
            <a:pPr marL="0" indent="0">
              <a:buFont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5">
            <a:extLst>
              <a:ext uri="{FF2B5EF4-FFF2-40B4-BE49-F238E27FC236}">
                <a16:creationId xmlns:a16="http://schemas.microsoft.com/office/drawing/2014/main" id="{06B38550-894A-41E8-A128-AF1B8D1FC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543430-9CCF-4AFC-99FE-09573988F5E9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cs-CZ" sz="14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CB95A3C-0738-4375-91CB-B6B9A3BDA0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Třídy soutěží - Pravidla pro otevření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25604" name="Picture 4" descr="LogoPKm">
            <a:extLst>
              <a:ext uri="{FF2B5EF4-FFF2-40B4-BE49-F238E27FC236}">
                <a16:creationId xmlns:a16="http://schemas.microsoft.com/office/drawing/2014/main" id="{FA5B8C6E-4D62-43ED-8E53-92F5F21EE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46D3A9F4-B2AB-415D-A4E4-5EF181288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/>
              <a:t>Pořadatel soutěže otevře soutěžní třídy podle pokynů PK a počtu soutěžících skutečně přihlášených do soutěže v den registrace</a:t>
            </a:r>
          </a:p>
          <a:p>
            <a:pPr>
              <a:defRPr/>
            </a:pPr>
            <a:r>
              <a:rPr lang="cs-CZ" altLang="cs-CZ" sz="1800" dirty="0"/>
              <a:t>Otevření soutěžních tříd vyhlásí Pořadatel na poradě účastníků soutěže při zahájení soutěže</a:t>
            </a:r>
          </a:p>
          <a:p>
            <a:pPr>
              <a:defRPr/>
            </a:pPr>
            <a:r>
              <a:rPr lang="cs-CZ" altLang="cs-CZ" sz="1800" dirty="0"/>
              <a:t>Otevření soutěžních tříd je možné za splnění podmínky minimálně </a:t>
            </a:r>
            <a:r>
              <a:rPr lang="cs-CZ" altLang="cs-CZ" sz="1800" b="1" dirty="0"/>
              <a:t>10</a:t>
            </a:r>
            <a:r>
              <a:rPr lang="cs-CZ" altLang="cs-CZ" sz="1800" dirty="0"/>
              <a:t> soutěžících v každé otevřené třídě</a:t>
            </a:r>
          </a:p>
          <a:p>
            <a:pPr>
              <a:defRPr/>
            </a:pPr>
            <a:r>
              <a:rPr lang="cs-CZ" altLang="cs-CZ" sz="1800" dirty="0"/>
              <a:t>Zařazení soutěžících do tříd provede Pořadatel dle rozhodnutí každého soutěžícího uvedeného v přihlášce</a:t>
            </a:r>
          </a:p>
          <a:p>
            <a:pPr>
              <a:defRPr/>
            </a:pPr>
            <a:r>
              <a:rPr lang="cs-CZ" altLang="cs-CZ" sz="1800" dirty="0"/>
              <a:t>Změna soutěžního kluzáku a třídy je možná nejpozději při registraci</a:t>
            </a:r>
          </a:p>
          <a:p>
            <a:pPr>
              <a:defRPr/>
            </a:pPr>
            <a:r>
              <a:rPr lang="cs-CZ" altLang="cs-CZ" sz="1800" dirty="0"/>
              <a:t>Konečné rozhodnutí o třídách, ve kterých bude soutěž probíhat, oznámí Pořadatel na poradě soutěžících před začátkem soutěže</a:t>
            </a:r>
          </a:p>
          <a:p>
            <a:pPr>
              <a:defRPr/>
            </a:pPr>
            <a:r>
              <a:rPr lang="cs-CZ" altLang="cs-CZ" sz="1800" b="1" dirty="0"/>
              <a:t>PMČR:</a:t>
            </a:r>
            <a:r>
              <a:rPr lang="cs-CZ" altLang="cs-CZ" sz="1800" dirty="0"/>
              <a:t> </a:t>
            </a:r>
            <a:r>
              <a:rPr lang="cs-CZ" altLang="cs-CZ" sz="1800" b="1" dirty="0"/>
              <a:t>Klub, Kombi </a:t>
            </a:r>
            <a:r>
              <a:rPr lang="cs-CZ" altLang="cs-CZ" sz="1800" i="1" dirty="0"/>
              <a:t>(Kombi 15m, Duo 20m, ...)</a:t>
            </a:r>
          </a:p>
          <a:p>
            <a:pPr>
              <a:defRPr/>
            </a:pPr>
            <a:r>
              <a:rPr lang="cs-CZ" altLang="cs-CZ" sz="1800" b="1" dirty="0"/>
              <a:t>PMČRj:</a:t>
            </a:r>
            <a:r>
              <a:rPr lang="cs-CZ" altLang="cs-CZ" sz="1800" dirty="0"/>
              <a:t> </a:t>
            </a:r>
            <a:r>
              <a:rPr lang="cs-CZ" altLang="cs-CZ" sz="1800" b="1" dirty="0"/>
              <a:t>Klub, Kombi</a:t>
            </a:r>
          </a:p>
          <a:p>
            <a:pPr>
              <a:defRPr/>
            </a:pPr>
            <a:r>
              <a:rPr lang="cs-CZ" altLang="cs-CZ" sz="1800" b="1" dirty="0"/>
              <a:t>PMRg:  Klub, Kombi</a:t>
            </a:r>
          </a:p>
          <a:p>
            <a:pPr>
              <a:defRPr/>
            </a:pPr>
            <a:endParaRPr lang="cs-CZ" altLang="cs-CZ" sz="1800" b="1" dirty="0"/>
          </a:p>
          <a:p>
            <a:pPr marL="0" indent="0">
              <a:buFont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5">
            <a:extLst>
              <a:ext uri="{FF2B5EF4-FFF2-40B4-BE49-F238E27FC236}">
                <a16:creationId xmlns:a16="http://schemas.microsoft.com/office/drawing/2014/main" id="{EA255DBC-D837-4780-B616-46063A255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5F1763-B228-4B02-82EF-B18651B1F8B9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cs-CZ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3CEC5356-16FF-4B18-A2A6-4086EA2026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>
                <a:solidFill>
                  <a:schemeClr val="accent2"/>
                </a:solidFill>
              </a:rPr>
              <a:t>Mistrovství ČR</a:t>
            </a:r>
            <a:endParaRPr lang="en-GB" altLang="cs-CZ" sz="2800" b="1">
              <a:solidFill>
                <a:schemeClr val="accent2"/>
              </a:solidFill>
            </a:endParaRPr>
          </a:p>
        </p:txBody>
      </p:sp>
      <p:pic>
        <p:nvPicPr>
          <p:cNvPr id="27652" name="Picture 4" descr="LogoPKm">
            <a:extLst>
              <a:ext uri="{FF2B5EF4-FFF2-40B4-BE49-F238E27FC236}">
                <a16:creationId xmlns:a16="http://schemas.microsoft.com/office/drawing/2014/main" id="{7070E6B4-031A-4996-B6A1-78CF5E90C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Zástupný symbol pro obsah 2">
            <a:extLst>
              <a:ext uri="{FF2B5EF4-FFF2-40B4-BE49-F238E27FC236}">
                <a16:creationId xmlns:a16="http://schemas.microsoft.com/office/drawing/2014/main" id="{E7F18524-3990-4B6D-BBA0-64CF04D3C2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dirty="0"/>
              <a:t>Podmínkou účasti </a:t>
            </a:r>
            <a:r>
              <a:rPr lang="cs-CZ" altLang="cs-CZ" sz="1800" dirty="0"/>
              <a:t>na Mistrovstvích pořádaných AeČR je splnění podmínek pro udělení </a:t>
            </a:r>
            <a:r>
              <a:rPr lang="cs-CZ" altLang="cs-CZ" sz="1800" b="1" dirty="0"/>
              <a:t>Stříbrného odznaku FAI </a:t>
            </a:r>
            <a:r>
              <a:rPr lang="cs-CZ" altLang="cs-CZ" sz="1800" dirty="0"/>
              <a:t>a </a:t>
            </a:r>
            <a:r>
              <a:rPr lang="cs-CZ" altLang="cs-CZ" sz="1800" b="1" dirty="0"/>
              <a:t>oprávnění létat typ </a:t>
            </a:r>
            <a:r>
              <a:rPr lang="cs-CZ" altLang="cs-CZ" sz="1800" dirty="0"/>
              <a:t>kluzáku, na kterém se pilot / pilotka soutěže zúčastní</a:t>
            </a:r>
          </a:p>
          <a:p>
            <a:r>
              <a:rPr lang="cs-CZ" altLang="cs-CZ" sz="1800" dirty="0"/>
              <a:t>Pořadatel, po dohodě s PK, může odmítnout účast soutěžícího z důvodů dřívějšího nesportovního, nebo neslušného chování</a:t>
            </a:r>
          </a:p>
          <a:p>
            <a:r>
              <a:rPr lang="cs-CZ" altLang="cs-CZ" sz="1800" dirty="0"/>
              <a:t>PK může zápisem ze svého jednání stanovit upřesňující pokyny pro pořádání Mistrovství, závazné pro pořadatele i soutěžící</a:t>
            </a:r>
          </a:p>
          <a:p>
            <a:r>
              <a:rPr lang="cs-CZ" altLang="cs-CZ" sz="1800" dirty="0"/>
              <a:t>Jednotlivá Mistrovství jsou pořádána v jednoletém intervalu</a:t>
            </a:r>
          </a:p>
          <a:p>
            <a:r>
              <a:rPr lang="cs-CZ" altLang="cs-CZ" sz="1800" dirty="0"/>
              <a:t>Pořadatel soutěže </a:t>
            </a:r>
            <a:r>
              <a:rPr lang="cs-CZ" altLang="cs-CZ" sz="1800" b="1" dirty="0"/>
              <a:t>musí zajistit uvedení roku narození a příslušnosti k domovskému AK </a:t>
            </a:r>
            <a:r>
              <a:rPr lang="cs-CZ" altLang="cs-CZ" sz="1800" dirty="0"/>
              <a:t>každého soutěžícího v přihlášce a na oficiální výsledkové listině soutěže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5">
            <a:extLst>
              <a:ext uri="{FF2B5EF4-FFF2-40B4-BE49-F238E27FC236}">
                <a16:creationId xmlns:a16="http://schemas.microsoft.com/office/drawing/2014/main" id="{760D297A-B5F7-4156-8A01-93F342962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7C1D61-1E9C-41AD-8DD3-01DA1A7C81BB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cs-CZ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A3B011C0-604A-4C93-A1ED-C949C62C66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Mistrovství ČR - Nominace soutěžících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29700" name="Picture 4" descr="LogoPKm">
            <a:extLst>
              <a:ext uri="{FF2B5EF4-FFF2-40B4-BE49-F238E27FC236}">
                <a16:creationId xmlns:a16="http://schemas.microsoft.com/office/drawing/2014/main" id="{67CACF25-EB97-4B95-8EDA-1F495FF6F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7BA01D9E-1D56-4F66-93AC-29EC39CB5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b="1" dirty="0"/>
              <a:t>Na základě nominačních kritérií </a:t>
            </a:r>
            <a:r>
              <a:rPr lang="cs-CZ" altLang="cs-CZ" sz="1800" dirty="0"/>
              <a:t>uvedených v SŘ</a:t>
            </a:r>
          </a:p>
          <a:p>
            <a:pPr>
              <a:defRPr/>
            </a:pPr>
            <a:r>
              <a:rPr lang="cs-CZ" altLang="cs-CZ" sz="1800" dirty="0"/>
              <a:t>Pro vybraná nominační kritéria dle SŘ stanoví pořadí a počet náhradníků</a:t>
            </a:r>
          </a:p>
          <a:p>
            <a:pPr>
              <a:defRPr/>
            </a:pPr>
            <a:r>
              <a:rPr lang="cs-CZ" altLang="cs-CZ" sz="1800" dirty="0"/>
              <a:t>Náhradníci se mohou zúčastnit pouze v případě, že nahradí řádně nominovaného soutěžícího dle daného nominačního kritéria</a:t>
            </a:r>
          </a:p>
          <a:p>
            <a:pPr>
              <a:defRPr/>
            </a:pPr>
            <a:r>
              <a:rPr lang="cs-CZ" altLang="cs-CZ" sz="1800" dirty="0"/>
              <a:t>Pokud se počet startujících nenaplní z řádně nominovaných, včetně nominovaných náhradníků v každé kategorii, může Pořadatel doplnit počet soutěžících z ostatních řádně doručených přihlášek (ne na PMČR)</a:t>
            </a:r>
          </a:p>
          <a:p>
            <a:pPr>
              <a:defRPr/>
            </a:pPr>
            <a:r>
              <a:rPr lang="cs-CZ" altLang="cs-CZ" sz="1800" dirty="0"/>
              <a:t>Pořadatel soutěže může zvýšit celkový počet soutěžících podle svých kapacitních možností, při zachování nominačních kritérií</a:t>
            </a:r>
          </a:p>
          <a:p>
            <a:pPr>
              <a:defRPr/>
            </a:pPr>
            <a:r>
              <a:rPr lang="cs-CZ" altLang="cs-CZ" sz="1800" dirty="0"/>
              <a:t>Při větším počtu přihlášek, než je kapacita letiště, rozhoduje o pořadí přijetí do soutěže pořadí ve všeobecném Žebříku a datum doručení přihlášky</a:t>
            </a:r>
          </a:p>
          <a:p>
            <a:pPr>
              <a:defRPr/>
            </a:pPr>
            <a:r>
              <a:rPr lang="cs-CZ" altLang="cs-CZ" sz="1800" dirty="0"/>
              <a:t>Umožňuje-li to kapacita pořádajícího letiště, mohou se jednotlivých Mistrovství zúčastnit zahraniční účastníci. Soutěžící musí splňovat podmínky SŘ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číslo snímku 5">
            <a:extLst>
              <a:ext uri="{FF2B5EF4-FFF2-40B4-BE49-F238E27FC236}">
                <a16:creationId xmlns:a16="http://schemas.microsoft.com/office/drawing/2014/main" id="{8559BE2B-6458-4E52-9EF9-5AC5FB5E2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45E42B-799A-4666-B60A-F0647BB94735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cs-CZ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3167E8BC-BB89-4106-B775-A2DBD70DE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Platnost Mistrovství   (ZM9)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31748" name="Picture 4" descr="LogoPKm">
            <a:extLst>
              <a:ext uri="{FF2B5EF4-FFF2-40B4-BE49-F238E27FC236}">
                <a16:creationId xmlns:a16="http://schemas.microsoft.com/office/drawing/2014/main" id="{86AE26EE-7FA9-4213-B6D9-34EF13E1A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19749ADD-5E9D-4B97-99C7-0FF7D9D60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b="1" dirty="0"/>
              <a:t>Minimální počet soutěžících</a:t>
            </a:r>
            <a:r>
              <a:rPr lang="cs-CZ" altLang="cs-CZ" sz="1800" dirty="0"/>
              <a:t>, nutný pro otevření samostatné soutěžní třídy a pro vyhlášení Mistra / Mistryně / vítěze, </a:t>
            </a:r>
            <a:r>
              <a:rPr lang="cs-CZ" altLang="cs-CZ" sz="1800" b="1" dirty="0"/>
              <a:t>je</a:t>
            </a:r>
            <a:r>
              <a:rPr lang="cs-CZ" altLang="cs-CZ" sz="1800" dirty="0"/>
              <a:t> </a:t>
            </a:r>
            <a:r>
              <a:rPr lang="cs-CZ" altLang="cs-CZ" sz="1800" b="1" dirty="0"/>
              <a:t>10</a:t>
            </a:r>
          </a:p>
          <a:p>
            <a:pPr>
              <a:defRPr/>
            </a:pPr>
            <a:r>
              <a:rPr lang="cs-CZ" altLang="cs-CZ" sz="1800" dirty="0"/>
              <a:t>Rozhodující je počet soutěžících, kteří provedou soutěžní vzlet v 1. soutěžním dni soutěže</a:t>
            </a:r>
          </a:p>
          <a:p>
            <a:pPr>
              <a:defRPr/>
            </a:pPr>
            <a:r>
              <a:rPr lang="cs-CZ" altLang="cs-CZ" sz="1800" dirty="0"/>
              <a:t>Do počtu soutěžících ve třídě se započítávají i zahraniční účastníci</a:t>
            </a:r>
          </a:p>
          <a:p>
            <a:pPr>
              <a:defRPr/>
            </a:pPr>
            <a:r>
              <a:rPr lang="cs-CZ" altLang="cs-CZ" sz="1800" b="1" dirty="0"/>
              <a:t>Mistrovství </a:t>
            </a:r>
            <a:r>
              <a:rPr lang="cs-CZ" altLang="cs-CZ" sz="1800" dirty="0"/>
              <a:t>je v dané třídě </a:t>
            </a:r>
            <a:r>
              <a:rPr lang="cs-CZ" altLang="cs-CZ" sz="1800" b="1" dirty="0"/>
              <a:t>platné </a:t>
            </a:r>
            <a:r>
              <a:rPr lang="cs-CZ" altLang="cs-CZ" sz="1800" dirty="0"/>
              <a:t>při odlétání </a:t>
            </a:r>
            <a:r>
              <a:rPr lang="cs-CZ" altLang="cs-CZ" sz="1800" b="1" dirty="0"/>
              <a:t>minimálně 3 bodovaných disciplín</a:t>
            </a:r>
          </a:p>
          <a:p>
            <a:pPr>
              <a:defRPr/>
            </a:pPr>
            <a:r>
              <a:rPr lang="cs-CZ" altLang="cs-CZ" sz="1800" b="1" dirty="0"/>
              <a:t>Disciplína je bodována</a:t>
            </a:r>
            <a:r>
              <a:rPr lang="cs-CZ" altLang="cs-CZ" sz="1800" dirty="0"/>
              <a:t> za předpokladu, že </a:t>
            </a:r>
            <a:r>
              <a:rPr lang="cs-CZ" altLang="cs-CZ" sz="1800" b="1" dirty="0"/>
              <a:t>více než 25% soutěžících </a:t>
            </a:r>
            <a:r>
              <a:rPr lang="cs-CZ" altLang="cs-CZ" sz="1800" dirty="0"/>
              <a:t>ve třídě, kteří v daný den provedli soutěžní vzlet, </a:t>
            </a:r>
            <a:r>
              <a:rPr lang="cs-CZ" altLang="cs-CZ" sz="1800" b="1" dirty="0"/>
              <a:t>přesáhne bodovanou handicapovanou vzdálenost </a:t>
            </a:r>
            <a:r>
              <a:rPr lang="cs-CZ" altLang="cs-CZ" sz="1800" dirty="0"/>
              <a:t>stanovenou pro danou třídu</a:t>
            </a:r>
            <a:endParaRPr lang="cs-CZ" altLang="cs-CZ" sz="1800" b="1" dirty="0"/>
          </a:p>
          <a:p>
            <a:pPr>
              <a:defRPr/>
            </a:pPr>
            <a:r>
              <a:rPr lang="cs-CZ" altLang="cs-CZ" sz="1800" b="1" dirty="0"/>
              <a:t>Soutěžní vzlet </a:t>
            </a:r>
            <a:r>
              <a:rPr lang="cs-CZ" altLang="cs-CZ" sz="1800" dirty="0"/>
              <a:t>soutěžícího pro zahrnutí do bodování daného soutěžního dne </a:t>
            </a:r>
            <a:r>
              <a:rPr lang="cs-CZ" altLang="cs-CZ" sz="1800" b="1" dirty="0"/>
              <a:t>musí být proveden fyzicky</a:t>
            </a:r>
          </a:p>
          <a:p>
            <a:pPr>
              <a:defRPr/>
            </a:pPr>
            <a:r>
              <a:rPr lang="cs-CZ" altLang="cs-CZ" sz="1800" dirty="0"/>
              <a:t>Neplatnost Mistrovství v některé ze tříd neovlivňuje platnost Mistrovství v ostatních otevřených třídách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číslo snímku 5">
            <a:extLst>
              <a:ext uri="{FF2B5EF4-FFF2-40B4-BE49-F238E27FC236}">
                <a16:creationId xmlns:a16="http://schemas.microsoft.com/office/drawing/2014/main" id="{D8FB41FF-32D4-443B-966E-E0C6FC6CF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311239-B9D7-4A73-B76E-4D858991343D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cs-CZ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97F2EE29-0112-4709-8F94-6FBCE4ED4A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Mistrovství ČR - PMČR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33796" name="Picture 4" descr="LogoPKm">
            <a:extLst>
              <a:ext uri="{FF2B5EF4-FFF2-40B4-BE49-F238E27FC236}">
                <a16:creationId xmlns:a16="http://schemas.microsoft.com/office/drawing/2014/main" id="{69AC7B5D-217E-4CC6-97A0-5E5954686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AA11624D-D6B1-49C7-9964-5F932FB76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1800" b="1" dirty="0"/>
              <a:t>Cílem PMČR je:</a:t>
            </a:r>
          </a:p>
          <a:p>
            <a:pPr>
              <a:defRPr/>
            </a:pPr>
            <a:r>
              <a:rPr lang="cs-CZ" altLang="cs-CZ" sz="1800" dirty="0"/>
              <a:t>porovnání výkonnosti nejlepších pilotů ČR</a:t>
            </a:r>
          </a:p>
          <a:p>
            <a:pPr>
              <a:defRPr/>
            </a:pPr>
            <a:r>
              <a:rPr lang="cs-CZ" altLang="cs-CZ" sz="1800" dirty="0"/>
              <a:t>určení Mistrů a Mistryň ČR v jednotlivých třídách a kategoriích</a:t>
            </a:r>
          </a:p>
          <a:p>
            <a:pPr>
              <a:defRPr/>
            </a:pPr>
            <a:r>
              <a:rPr lang="cs-CZ" altLang="cs-CZ" sz="1800" dirty="0"/>
              <a:t>stanovení bodů pro Žebřík pilotů</a:t>
            </a:r>
          </a:p>
          <a:p>
            <a:pPr>
              <a:defRPr/>
            </a:pPr>
            <a:r>
              <a:rPr lang="cs-CZ" altLang="cs-CZ" sz="1800" dirty="0"/>
              <a:t>nominace soutěžících pro obsazení mezinárodních soutěží</a:t>
            </a:r>
          </a:p>
          <a:p>
            <a:pPr>
              <a:defRPr/>
            </a:pPr>
            <a:r>
              <a:rPr lang="cs-CZ" altLang="cs-CZ" sz="1800" dirty="0"/>
              <a:t>nominace soutěžících na příští ročník soutěží pořádaných AeČR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sz="1800" dirty="0"/>
              <a:t>PMČR je pořádáno v termínu, který nekoliduje s mezinárodními soutěžemi úrovně MS, ME, WAG a Grand Prix</a:t>
            </a:r>
          </a:p>
          <a:p>
            <a:pPr>
              <a:defRPr/>
            </a:pPr>
            <a:r>
              <a:rPr lang="cs-CZ" altLang="cs-CZ" sz="1800" dirty="0"/>
              <a:t>PMČR může proběhnout v jednom termínu a na jednom místě ve všech otevřených třídách, nebo může být rozděleno na samostatné soutěže v oddělených třídách a v různých termínech</a:t>
            </a:r>
          </a:p>
          <a:p>
            <a:pPr>
              <a:defRPr/>
            </a:pPr>
            <a:r>
              <a:rPr lang="cs-CZ" altLang="cs-CZ" sz="1800" dirty="0"/>
              <a:t>Na PMČR nominuje PK minimálně 80 pilotů / pilotek a příslušný počet náhradníků pro stanovená nominační kritéria</a:t>
            </a:r>
            <a:endParaRPr lang="cs-CZ" altLang="cs-CZ" sz="1800" b="1" dirty="0"/>
          </a:p>
          <a:p>
            <a:pPr>
              <a:defRPr/>
            </a:pPr>
            <a:r>
              <a:rPr lang="cs-CZ" altLang="cs-CZ" sz="1800" dirty="0"/>
              <a:t>PMČR se mohou zúčastnit pouze nominovaní soutěžící. Pořadatel soutěže nemůže doplnit soutěžící na základě jiných kritérií</a:t>
            </a:r>
          </a:p>
          <a:p>
            <a:pPr marL="0" indent="0">
              <a:buFont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číslo snímku 5">
            <a:extLst>
              <a:ext uri="{FF2B5EF4-FFF2-40B4-BE49-F238E27FC236}">
                <a16:creationId xmlns:a16="http://schemas.microsoft.com/office/drawing/2014/main" id="{15A65100-F802-40C9-943F-3FFD78FFB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500EFD-89FC-45B8-A6E4-3C46849EC3F5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GB" altLang="cs-CZ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8FE89C8-19B1-41C2-B374-BF7DE9B19B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PMČR - Nominace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35844" name="Picture 4" descr="LogoPKm">
            <a:extLst>
              <a:ext uri="{FF2B5EF4-FFF2-40B4-BE49-F238E27FC236}">
                <a16:creationId xmlns:a16="http://schemas.microsoft.com/office/drawing/2014/main" id="{A4824D4B-A88F-466F-870E-626E7E7312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2969D685-3ADE-484E-86CD-DC218BD76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1800" b="1" dirty="0"/>
              <a:t>Na PMČR jsou nominováni:</a:t>
            </a:r>
          </a:p>
          <a:p>
            <a:pPr>
              <a:defRPr/>
            </a:pPr>
            <a:r>
              <a:rPr lang="cs-CZ" altLang="cs-CZ" sz="1800" dirty="0"/>
              <a:t>všichni členové reprezentačního výběru (RV) ČR pro daný soutěžní ročník</a:t>
            </a:r>
          </a:p>
          <a:p>
            <a:pPr>
              <a:defRPr/>
            </a:pPr>
            <a:r>
              <a:rPr lang="cs-CZ" sz="1800" dirty="0"/>
              <a:t>další soutěžící, kteří se umístili v konečném pořadí na posledním platném PMČR ve své třídě nejhůře v první polovině celkového pořadí</a:t>
            </a:r>
            <a:endParaRPr lang="cs-CZ" altLang="cs-CZ" sz="1800" b="1" dirty="0"/>
          </a:p>
          <a:p>
            <a:pPr>
              <a:defRPr/>
            </a:pPr>
            <a:r>
              <a:rPr lang="cs-CZ" altLang="cs-CZ" sz="1800" dirty="0"/>
              <a:t>prvních 5 soutěžících z posledního platného PMČRj mimo RV</a:t>
            </a:r>
          </a:p>
          <a:p>
            <a:pPr>
              <a:defRPr/>
            </a:pPr>
            <a:r>
              <a:rPr lang="cs-CZ" altLang="cs-CZ" sz="1800" dirty="0"/>
              <a:t>5 soutěžících může navrhnout PK podle jiných kritérií</a:t>
            </a:r>
          </a:p>
          <a:p>
            <a:pPr>
              <a:defRPr/>
            </a:pPr>
            <a:r>
              <a:rPr lang="cs-CZ" altLang="cs-CZ" sz="1800" dirty="0"/>
              <a:t>ostatní soutěžící z posledního platného PMRg v pořadí podle umístění, do naplnění celkového počtu nominovaných, dle korigovaných bodů</a:t>
            </a:r>
          </a:p>
          <a:p>
            <a:pPr>
              <a:defRPr/>
            </a:pPr>
            <a:r>
              <a:rPr lang="cs-CZ" altLang="cs-CZ" sz="1800" dirty="0"/>
              <a:t>PMČR se mohou zúčastnit zahraniční účastníci v případě, že nebude omezen počet řádně nominovaných soutěžících z ČR</a:t>
            </a:r>
          </a:p>
          <a:p>
            <a:pPr>
              <a:defRPr/>
            </a:pPr>
            <a:r>
              <a:rPr lang="cs-CZ" altLang="cs-CZ" sz="1800" dirty="0"/>
              <a:t>Volná nominace: Umožňuje-li to kapacita pořádajícího letiště, mohou se mimo řádně nominovaných do soutěže přihlásit také piloti / pilotky, kteří se:</a:t>
            </a:r>
          </a:p>
          <a:p>
            <a:pPr marL="720725">
              <a:defRPr/>
            </a:pPr>
            <a:r>
              <a:rPr lang="cs-CZ" altLang="cs-CZ" sz="1800" dirty="0"/>
              <a:t>v posledních 3 letech před rokem konání soutěže zúčastnili MS, ME, WAG nebo Světové Grand Prix jako velitel kluzáku</a:t>
            </a:r>
          </a:p>
          <a:p>
            <a:pPr marL="720725">
              <a:defRPr/>
            </a:pPr>
            <a:r>
              <a:rPr lang="cs-CZ" altLang="cs-CZ" sz="1800" dirty="0"/>
              <a:t>umístili v aktuálním Všeobecném Žebříku do 100. místa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číslo snímku 5">
            <a:extLst>
              <a:ext uri="{FF2B5EF4-FFF2-40B4-BE49-F238E27FC236}">
                <a16:creationId xmlns:a16="http://schemas.microsoft.com/office/drawing/2014/main" id="{62A7721C-0C18-4637-BC40-F0452DFE8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9F3B88-B268-428D-A487-9F7B2D4BC568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GB" altLang="cs-CZ" sz="14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97086F28-2944-4F20-BACD-67E6142F5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Mistrovství ČR - PMČRj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39940" name="Picture 4" descr="LogoPKm">
            <a:extLst>
              <a:ext uri="{FF2B5EF4-FFF2-40B4-BE49-F238E27FC236}">
                <a16:creationId xmlns:a16="http://schemas.microsoft.com/office/drawing/2014/main" id="{458D14ED-A2D6-4693-9B8F-489A6B838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D109EB52-710B-4624-844F-736A3703D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b="1" dirty="0"/>
              <a:t>PMČRj</a:t>
            </a:r>
            <a:r>
              <a:rPr lang="cs-CZ" altLang="cs-CZ" sz="1800" dirty="0"/>
              <a:t> (juniorů a akademiků) je pořádáno v termínu, který nekoliduje s mezinárodními juniorskými soutěžemi úrovně MS a ME</a:t>
            </a:r>
          </a:p>
          <a:p>
            <a:pPr>
              <a:defRPr/>
            </a:pPr>
            <a:r>
              <a:rPr lang="cs-CZ" altLang="cs-CZ" sz="1800" b="1" dirty="0"/>
              <a:t>PMČRj </a:t>
            </a:r>
            <a:r>
              <a:rPr lang="cs-CZ" altLang="cs-CZ" sz="1800" dirty="0"/>
              <a:t>proběhne v jednom termínu a na jednom místě ve všech otevřených třídách</a:t>
            </a:r>
          </a:p>
          <a:p>
            <a:pPr>
              <a:defRPr/>
            </a:pPr>
            <a:r>
              <a:rPr lang="cs-CZ" altLang="cs-CZ" sz="1800" dirty="0"/>
              <a:t>Na </a:t>
            </a:r>
            <a:r>
              <a:rPr lang="cs-CZ" altLang="cs-CZ" sz="1800" b="1" dirty="0"/>
              <a:t>PMČRj </a:t>
            </a:r>
            <a:r>
              <a:rPr lang="cs-CZ" altLang="cs-CZ" sz="1800" dirty="0"/>
              <a:t>nominuje PK celkem </a:t>
            </a:r>
            <a:r>
              <a:rPr lang="cs-CZ" altLang="cs-CZ" sz="1800" b="1" dirty="0"/>
              <a:t>40 </a:t>
            </a:r>
            <a:r>
              <a:rPr lang="cs-CZ" altLang="cs-CZ" sz="1800" dirty="0"/>
              <a:t>pilotů / pilotek a stanovený počet náhradníků pro každé nominační kritérium. Nominační klíč detailně popsán v SŘ</a:t>
            </a:r>
          </a:p>
          <a:p>
            <a:pPr>
              <a:defRPr/>
            </a:pPr>
            <a:r>
              <a:rPr lang="cs-CZ" altLang="cs-CZ" sz="1800" b="1" dirty="0"/>
              <a:t>Statut juniora</a:t>
            </a:r>
            <a:r>
              <a:rPr lang="cs-CZ" altLang="cs-CZ" sz="1800" dirty="0"/>
              <a:t>: Za juniora jsou považování všichni soutěžící, kteří dovrší maximálně </a:t>
            </a:r>
            <a:r>
              <a:rPr lang="cs-CZ" altLang="cs-CZ" sz="1800" b="1" dirty="0"/>
              <a:t>25 let </a:t>
            </a:r>
            <a:r>
              <a:rPr lang="cs-CZ" altLang="cs-CZ" sz="1800" dirty="0"/>
              <a:t>v kalendářním roce konání soutěže</a:t>
            </a:r>
          </a:p>
          <a:p>
            <a:pPr>
              <a:defRPr/>
            </a:pPr>
            <a:r>
              <a:rPr lang="cs-CZ" altLang="cs-CZ" sz="1800" b="1" dirty="0"/>
              <a:t>Statut akademika</a:t>
            </a:r>
            <a:r>
              <a:rPr lang="cs-CZ" altLang="cs-CZ" sz="1800" dirty="0"/>
              <a:t>: Za akademika jsou považováni všichni soutěžící, kteří jsou řádnými studenty (vlastní platný studijní index) pregraduálního prezenčního, kombinovaného, nebo postgraduálního studia. Dále absolventi jakéhokoliv vysokoškolského studia do 1 roku po promoci. Týká se pouze Vysokých škol registrovaných u MŠMT</a:t>
            </a:r>
          </a:p>
          <a:p>
            <a:pPr>
              <a:defRPr/>
            </a:pPr>
            <a:r>
              <a:rPr lang="cs-CZ" altLang="cs-CZ" sz="1800" dirty="0"/>
              <a:t>Účast </a:t>
            </a:r>
            <a:r>
              <a:rPr lang="cs-CZ" altLang="cs-CZ" sz="1800" b="1" dirty="0"/>
              <a:t>akademiků </a:t>
            </a:r>
            <a:r>
              <a:rPr lang="cs-CZ" altLang="cs-CZ" sz="1800" dirty="0"/>
              <a:t>na PMČRj je omezena dovršením maximálně </a:t>
            </a:r>
            <a:r>
              <a:rPr lang="cs-CZ" altLang="cs-CZ" sz="1800" b="1" dirty="0"/>
              <a:t>28 </a:t>
            </a:r>
            <a:r>
              <a:rPr lang="cs-CZ" altLang="cs-CZ" sz="1800" dirty="0"/>
              <a:t>let v kalendářním roce konání soutěže</a:t>
            </a:r>
          </a:p>
          <a:p>
            <a:pPr marL="0" indent="0">
              <a:buFont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>
            <a:extLst>
              <a:ext uri="{FF2B5EF4-FFF2-40B4-BE49-F238E27FC236}">
                <a16:creationId xmlns:a16="http://schemas.microsoft.com/office/drawing/2014/main" id="{409D7B37-7D49-4CEB-AA24-7D69BEE2E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56BD47-0BC8-4F8B-A714-95EF71B23F44}" type="slidenum">
              <a:rPr lang="en-GB" altLang="cs-CZ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cs-CZ" sz="1400" dirty="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C699F8B-D3B3-4CBC-8690-D83CF51DA6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Soutěžní řád - Revize a cíle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5124" name="Picture 4" descr="LogoPKm">
            <a:extLst>
              <a:ext uri="{FF2B5EF4-FFF2-40B4-BE49-F238E27FC236}">
                <a16:creationId xmlns:a16="http://schemas.microsoft.com/office/drawing/2014/main" id="{659D0525-0A08-4605-8C27-60F6AEE59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Zástupný symbol pro obsah 2">
            <a:extLst>
              <a:ext uri="{FF2B5EF4-FFF2-40B4-BE49-F238E27FC236}">
                <a16:creationId xmlns:a16="http://schemas.microsoft.com/office/drawing/2014/main" id="{ED3E7A04-9BE9-4319-9DFC-A06B42729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54562"/>
          </a:xfrm>
        </p:spPr>
        <p:txBody>
          <a:bodyPr/>
          <a:lstStyle/>
          <a:p>
            <a:pPr>
              <a:defRPr/>
            </a:pPr>
            <a:r>
              <a:rPr lang="cs-CZ" altLang="cs-CZ" sz="1800" dirty="0"/>
              <a:t>Aktuální revize </a:t>
            </a:r>
            <a:r>
              <a:rPr lang="cs-CZ" altLang="cs-CZ" sz="1800" b="1" dirty="0"/>
              <a:t>ZM9</a:t>
            </a:r>
            <a:r>
              <a:rPr lang="cs-CZ" altLang="cs-CZ" sz="1800" dirty="0"/>
              <a:t> z 10.11.2019, účinnost od 1.1.2020</a:t>
            </a:r>
          </a:p>
          <a:p>
            <a:pPr>
              <a:defRPr/>
            </a:pPr>
            <a:r>
              <a:rPr lang="cs-CZ" altLang="cs-CZ" sz="1800" dirty="0"/>
              <a:t>Ke stažení na webu PK AeČR </a:t>
            </a:r>
            <a:r>
              <a:rPr lang="cs-CZ" altLang="cs-CZ" sz="1800" dirty="0">
                <a:hlinkClick r:id="rId4"/>
              </a:rPr>
              <a:t>http://www.lkka.cz/sport/pk_aecr.htm</a:t>
            </a: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V přípravě </a:t>
            </a:r>
            <a:r>
              <a:rPr lang="cs-CZ" altLang="cs-CZ" sz="1800" b="1" dirty="0"/>
              <a:t>ZM10</a:t>
            </a:r>
            <a:r>
              <a:rPr lang="cs-CZ" altLang="cs-CZ" sz="1800" dirty="0"/>
              <a:t>, prozatím nezpracována</a:t>
            </a:r>
            <a:endParaRPr lang="cs-CZ" altLang="cs-CZ" sz="1800" b="1" dirty="0"/>
          </a:p>
          <a:p>
            <a:pPr marL="0" indent="0">
              <a:spcBef>
                <a:spcPts val="1800"/>
              </a:spcBef>
              <a:buFontTx/>
              <a:buNone/>
              <a:defRPr/>
            </a:pPr>
            <a:r>
              <a:rPr lang="cs-CZ" altLang="cs-CZ" sz="1800" b="1" dirty="0"/>
              <a:t>Cílem Soutěžního řádu (SŘ) je:</a:t>
            </a:r>
          </a:p>
          <a:p>
            <a:pPr>
              <a:defRPr/>
            </a:pPr>
            <a:r>
              <a:rPr lang="cs-CZ" altLang="cs-CZ" sz="1800" dirty="0"/>
              <a:t>Zajistit co nejvyšší úroveň reprezentace České republiky (ČR) na mezinárodních soutěžích</a:t>
            </a:r>
          </a:p>
          <a:p>
            <a:pPr>
              <a:defRPr/>
            </a:pPr>
            <a:r>
              <a:rPr lang="cs-CZ" altLang="cs-CZ" sz="1800" dirty="0"/>
              <a:t>Zajistit co nejvyšší úroveň soutěží pořádaných Aeroklubem České republiky (AeČR)</a:t>
            </a:r>
          </a:p>
          <a:p>
            <a:pPr>
              <a:defRPr/>
            </a:pPr>
            <a:r>
              <a:rPr lang="cs-CZ" altLang="cs-CZ" sz="1800" dirty="0"/>
              <a:t>Určit nominaci soutěžících na jednotlivé národní soutěže</a:t>
            </a:r>
          </a:p>
          <a:p>
            <a:pPr>
              <a:defRPr/>
            </a:pPr>
            <a:r>
              <a:rPr lang="cs-CZ" altLang="cs-CZ" sz="1800" dirty="0"/>
              <a:t>Stanovit piloty, kteří budou reprezentovat AeČR a ČR na mezinárodních soutěžích</a:t>
            </a:r>
          </a:p>
          <a:p>
            <a:pPr marL="0" indent="0">
              <a:spcBef>
                <a:spcPts val="1800"/>
              </a:spcBef>
              <a:buFontTx/>
              <a:buNone/>
              <a:defRPr/>
            </a:pPr>
            <a:r>
              <a:rPr lang="cs-CZ" altLang="cs-CZ" sz="1800" b="1" dirty="0"/>
              <a:t>SŘ </a:t>
            </a:r>
            <a:r>
              <a:rPr lang="cs-CZ" altLang="cs-CZ" sz="1800" dirty="0"/>
              <a:t>je </a:t>
            </a:r>
            <a:r>
              <a:rPr lang="cs-CZ" altLang="cs-CZ" sz="1800" b="1" dirty="0"/>
              <a:t>návodem </a:t>
            </a:r>
            <a:r>
              <a:rPr lang="cs-CZ" altLang="cs-CZ" sz="1800" dirty="0"/>
              <a:t>pro </a:t>
            </a:r>
            <a:r>
              <a:rPr lang="cs-CZ" altLang="cs-CZ" sz="1800" b="1" dirty="0"/>
              <a:t>piloty</a:t>
            </a:r>
            <a:r>
              <a:rPr lang="cs-CZ" altLang="cs-CZ" sz="1800" dirty="0"/>
              <a:t>, </a:t>
            </a:r>
            <a:r>
              <a:rPr lang="cs-CZ" altLang="cs-CZ" sz="1800" b="1" dirty="0"/>
              <a:t>organizátory soutěží </a:t>
            </a:r>
            <a:r>
              <a:rPr lang="cs-CZ" altLang="cs-CZ" sz="1800" dirty="0"/>
              <a:t>a </a:t>
            </a:r>
            <a:r>
              <a:rPr lang="cs-CZ" altLang="cs-CZ" sz="1800" b="1" dirty="0"/>
              <a:t>trenéry reprezentace </a:t>
            </a:r>
            <a:r>
              <a:rPr lang="cs-CZ" altLang="cs-CZ" sz="1800" dirty="0"/>
              <a:t>k pořádání a organizaci soutěží, k tvorbě Žebříku a k organizaci reprezentace</a:t>
            </a:r>
          </a:p>
          <a:p>
            <a:pPr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číslo snímku 5">
            <a:extLst>
              <a:ext uri="{FF2B5EF4-FFF2-40B4-BE49-F238E27FC236}">
                <a16:creationId xmlns:a16="http://schemas.microsoft.com/office/drawing/2014/main" id="{E08A63FF-30D3-4D64-A25D-CD8334E7A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8255DB-E8ED-484F-BECA-3AF391FC81D4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GB" altLang="cs-CZ" sz="14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E3E2448F-D961-42A6-ADBF-972B30FEF2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Mistrovství ČR - PMRg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41988" name="Picture 4" descr="LogoPKm">
            <a:extLst>
              <a:ext uri="{FF2B5EF4-FFF2-40B4-BE49-F238E27FC236}">
                <a16:creationId xmlns:a16="http://schemas.microsoft.com/office/drawing/2014/main" id="{7640A3D4-0061-4372-88E9-EDD7726C0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A7C2CDFA-50C7-41FB-8B88-731D8B046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b="1" dirty="0"/>
              <a:t>PMRg </a:t>
            </a:r>
            <a:r>
              <a:rPr lang="cs-CZ" altLang="cs-CZ" sz="1800" dirty="0"/>
              <a:t>je pořádáno v termínu, který nekoliduje s PMČR a PMČRj</a:t>
            </a:r>
          </a:p>
          <a:p>
            <a:pPr>
              <a:defRPr/>
            </a:pPr>
            <a:r>
              <a:rPr lang="cs-CZ" altLang="cs-CZ" sz="1800" b="1" dirty="0"/>
              <a:t>PMRg </a:t>
            </a:r>
            <a:r>
              <a:rPr lang="cs-CZ" altLang="cs-CZ" sz="1800" dirty="0"/>
              <a:t>může proběhnout v jednom termínu a na jednom místě ve všech otevřených třídách, nebo může být rozděleno na samostatné soutěže, do více regionů, v oddělených třídách a v různých termínech</a:t>
            </a:r>
          </a:p>
          <a:p>
            <a:pPr>
              <a:defRPr/>
            </a:pPr>
            <a:r>
              <a:rPr lang="cs-CZ" altLang="cs-CZ" sz="1800" dirty="0"/>
              <a:t>Rozdělení </a:t>
            </a:r>
            <a:r>
              <a:rPr lang="cs-CZ" altLang="cs-CZ" sz="1800" b="1" dirty="0"/>
              <a:t>PMRg </a:t>
            </a:r>
            <a:r>
              <a:rPr lang="cs-CZ" altLang="cs-CZ" sz="1800" dirty="0"/>
              <a:t>na samostatné soutěže, nebo do více regionů stanoví PK v zápise ze svého jednání</a:t>
            </a:r>
          </a:p>
          <a:p>
            <a:pPr>
              <a:defRPr/>
            </a:pPr>
            <a:r>
              <a:rPr lang="cs-CZ" altLang="cs-CZ" sz="1800" dirty="0"/>
              <a:t>Na </a:t>
            </a:r>
            <a:r>
              <a:rPr lang="cs-CZ" altLang="cs-CZ" sz="1800" b="1" dirty="0"/>
              <a:t>PMRg </a:t>
            </a:r>
            <a:r>
              <a:rPr lang="cs-CZ" altLang="cs-CZ" sz="1800" dirty="0"/>
              <a:t>nominuje PK minimálně 60 pilotů / pilotek a příslušný počet náhradníků pro stanovená nominační kritéria</a:t>
            </a:r>
          </a:p>
          <a:p>
            <a:pPr>
              <a:defRPr/>
            </a:pPr>
            <a:r>
              <a:rPr lang="cs-CZ" altLang="cs-CZ" sz="1800" dirty="0"/>
              <a:t> Nominační klíč je detailně popsán v SŘ</a:t>
            </a:r>
          </a:p>
          <a:p>
            <a:pPr marL="0" indent="0">
              <a:buFont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číslo snímku 5">
            <a:extLst>
              <a:ext uri="{FF2B5EF4-FFF2-40B4-BE49-F238E27FC236}">
                <a16:creationId xmlns:a16="http://schemas.microsoft.com/office/drawing/2014/main" id="{C89CFE62-FBBF-4011-AFAB-2B1FC89E4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65364F-FDDB-4C8D-A768-512E19B7247C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GB" altLang="cs-CZ" sz="14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71A982DF-8F4A-4F4C-9F32-C7FC757663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Pohárové soutěže v souběhu s MČR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44036" name="Picture 4" descr="LogoPKm">
            <a:extLst>
              <a:ext uri="{FF2B5EF4-FFF2-40B4-BE49-F238E27FC236}">
                <a16:creationId xmlns:a16="http://schemas.microsoft.com/office/drawing/2014/main" id="{43AD0FD1-9CA4-45EB-92CC-1BE4DFA74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A3844EA7-9389-460B-8E27-CA087E5BA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1800" b="1" dirty="0"/>
              <a:t>Pohárová soutěž v souběhu s PMČR není přípustná!</a:t>
            </a:r>
          </a:p>
          <a:p>
            <a:pPr marL="0" indent="0">
              <a:buFontTx/>
              <a:buNone/>
              <a:defRPr/>
            </a:pPr>
            <a:r>
              <a:rPr lang="cs-CZ" altLang="cs-CZ" sz="1800" dirty="0"/>
              <a:t>Pravidla pro pořádání pohárových soutěží spolu s </a:t>
            </a:r>
            <a:r>
              <a:rPr lang="cs-CZ" altLang="cs-CZ" sz="1800" b="1" dirty="0"/>
              <a:t>PMRg </a:t>
            </a:r>
            <a:r>
              <a:rPr lang="cs-CZ" altLang="cs-CZ" sz="1800" dirty="0"/>
              <a:t>a </a:t>
            </a:r>
            <a:r>
              <a:rPr lang="cs-CZ" altLang="cs-CZ" sz="1800" b="1" dirty="0"/>
              <a:t>PMČRj</a:t>
            </a:r>
            <a:r>
              <a:rPr lang="cs-CZ" altLang="cs-CZ" sz="1800" dirty="0"/>
              <a:t>:</a:t>
            </a:r>
          </a:p>
          <a:p>
            <a:pPr>
              <a:defRPr/>
            </a:pPr>
            <a:r>
              <a:rPr lang="cs-CZ" altLang="cs-CZ" sz="1800" dirty="0"/>
              <a:t>Během soutěže musí být zabráněno jakékoliv spolupráci a ovlivňování mezi soutěžícími hlavní a pohárové soutěže</a:t>
            </a:r>
          </a:p>
          <a:p>
            <a:pPr>
              <a:defRPr/>
            </a:pPr>
            <a:r>
              <a:rPr lang="cs-CZ" altLang="cs-CZ" sz="1800" dirty="0"/>
              <a:t>Radiová korespondence mezi soutěžícími hlavní a pohárové soutěže je nežádoucí</a:t>
            </a:r>
          </a:p>
          <a:p>
            <a:pPr>
              <a:defRPr/>
            </a:pPr>
            <a:r>
              <a:rPr lang="cs-CZ" altLang="cs-CZ" sz="1800" dirty="0"/>
              <a:t>Tratě pohárové soutěže musí být odlišné od tratí mistrovské soutěže</a:t>
            </a:r>
          </a:p>
          <a:p>
            <a:pPr>
              <a:defRPr/>
            </a:pPr>
            <a:r>
              <a:rPr lang="cs-CZ" altLang="cs-CZ" sz="1800" dirty="0"/>
              <a:t>Grid hlavní a pohárové soutěže musí být oddělen</a:t>
            </a:r>
          </a:p>
          <a:p>
            <a:pPr>
              <a:defRPr/>
            </a:pPr>
            <a:r>
              <a:rPr lang="cs-CZ" altLang="cs-CZ" sz="1800" dirty="0"/>
              <a:t>Pokud je zahájen vzlet třídy pohárové nebo hlavní soutěže, musí kluzáky ostatních tříd vyčkat na ukončení vzletu právě vzlétající třídy</a:t>
            </a:r>
          </a:p>
          <a:p>
            <a:pPr>
              <a:defRPr/>
            </a:pPr>
            <a:r>
              <a:rPr lang="cs-CZ" altLang="cs-CZ" sz="1800" dirty="0"/>
              <a:t>Všechny lety hlavní i pohárové soutěže musí být dokladované záznamem z GNSS FR, záznamy všech pilotů musejí být k dispozici organizátorovi soutěže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číslo snímku 5">
            <a:extLst>
              <a:ext uri="{FF2B5EF4-FFF2-40B4-BE49-F238E27FC236}">
                <a16:creationId xmlns:a16="http://schemas.microsoft.com/office/drawing/2014/main" id="{F250F30B-C763-47AB-AD1E-8D3E58184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4012AD-6377-44B1-B0F7-4E0B0A3B6B6E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GB" altLang="cs-CZ" sz="14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ABAFC17D-3044-4ACF-9F43-EB8A5983AA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Mistrovství ČR - Vyhlášení výsledků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46084" name="Picture 4" descr="LogoPKm">
            <a:extLst>
              <a:ext uri="{FF2B5EF4-FFF2-40B4-BE49-F238E27FC236}">
                <a16:creationId xmlns:a16="http://schemas.microsoft.com/office/drawing/2014/main" id="{86E24752-A823-4493-942B-31CB388E9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10DBA54B-C3C8-43DE-9CC3-8217AB356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cs-CZ" altLang="cs-CZ" sz="1800" dirty="0"/>
              <a:t>SŘ pro organizátory detailně </a:t>
            </a:r>
            <a:r>
              <a:rPr lang="cs-CZ" altLang="cs-CZ" sz="1800" b="1" dirty="0"/>
              <a:t>popisuje proceduru vyhlašování výsledků </a:t>
            </a:r>
            <a:r>
              <a:rPr lang="cs-CZ" altLang="cs-CZ" sz="1800" dirty="0"/>
              <a:t>jak pro celkové pořadí, tak pro pořadí žen v rámci soutěžních tříd, včetně eventualit, kdy vítězem je cizí státní příslušník</a:t>
            </a:r>
          </a:p>
          <a:p>
            <a:pPr>
              <a:defRPr/>
            </a:pPr>
            <a:r>
              <a:rPr lang="cs-CZ" altLang="cs-CZ" sz="1800" dirty="0"/>
              <a:t>Pořadatel soutěže zajistí </a:t>
            </a:r>
            <a:r>
              <a:rPr lang="cs-CZ" altLang="cs-CZ" sz="1800" b="1" dirty="0"/>
              <a:t>diplomy </a:t>
            </a:r>
            <a:r>
              <a:rPr lang="cs-CZ" altLang="cs-CZ" sz="1800" dirty="0"/>
              <a:t>pro všechny soutěžící Mistrovství</a:t>
            </a:r>
          </a:p>
          <a:p>
            <a:pPr>
              <a:defRPr/>
            </a:pPr>
            <a:r>
              <a:rPr lang="cs-CZ" altLang="cs-CZ" sz="1800" dirty="0"/>
              <a:t>Pořadatel zajistí </a:t>
            </a:r>
            <a:r>
              <a:rPr lang="cs-CZ" altLang="cs-CZ" sz="1800" b="1" dirty="0"/>
              <a:t>medaile </a:t>
            </a:r>
            <a:r>
              <a:rPr lang="cs-CZ" altLang="cs-CZ" sz="1800" dirty="0"/>
              <a:t>a </a:t>
            </a:r>
            <a:r>
              <a:rPr lang="cs-CZ" altLang="cs-CZ" sz="1800" b="1" dirty="0"/>
              <a:t>poháry </a:t>
            </a:r>
            <a:r>
              <a:rPr lang="cs-CZ" altLang="cs-CZ" sz="1800" dirty="0"/>
              <a:t>pro první tři soutěžící v celkovém pořadí a v pořadí žen každé třídy. Je doporučeno prvním třem udělit </a:t>
            </a:r>
            <a:r>
              <a:rPr lang="cs-CZ" altLang="cs-CZ" sz="1800" b="1" dirty="0"/>
              <a:t>věcné dary</a:t>
            </a:r>
          </a:p>
          <a:p>
            <a:pPr>
              <a:defRPr/>
            </a:pPr>
            <a:r>
              <a:rPr lang="cs-CZ" altLang="cs-CZ" sz="1800" dirty="0"/>
              <a:t>Je doporučeno, aby pořadatel zajistil </a:t>
            </a:r>
            <a:r>
              <a:rPr lang="cs-CZ" altLang="cs-CZ" sz="1800" b="1" dirty="0"/>
              <a:t>drobné upomínkové předměty </a:t>
            </a:r>
            <a:r>
              <a:rPr lang="cs-CZ" altLang="cs-CZ" sz="1800" dirty="0"/>
              <a:t>pro soutěžící do 10. místa včetně v celkovém pořadí každé soutěžní třídy</a:t>
            </a:r>
          </a:p>
          <a:p>
            <a:pPr>
              <a:defRPr/>
            </a:pPr>
            <a:r>
              <a:rPr lang="cs-CZ" altLang="cs-CZ" sz="1800" dirty="0"/>
              <a:t>V každé soutěžní třídě je zpracována </a:t>
            </a:r>
            <a:r>
              <a:rPr lang="cs-CZ" altLang="cs-CZ" sz="1800" b="1" dirty="0"/>
              <a:t>jedna konečná výsledková listina </a:t>
            </a:r>
            <a:r>
              <a:rPr lang="cs-CZ" altLang="cs-CZ" sz="1800" dirty="0"/>
              <a:t>pro celkové pořadí společně s ženami a cizinci</a:t>
            </a:r>
          </a:p>
          <a:p>
            <a:pPr>
              <a:defRPr/>
            </a:pPr>
            <a:r>
              <a:rPr lang="cs-CZ" altLang="cs-CZ" sz="1800" b="1" dirty="0"/>
              <a:t>Postup vyhlašování </a:t>
            </a:r>
            <a:r>
              <a:rPr lang="cs-CZ" altLang="cs-CZ" sz="1800" dirty="0"/>
              <a:t>výsledků:</a:t>
            </a:r>
          </a:p>
          <a:p>
            <a:pPr marL="400050" lvl="1" indent="0">
              <a:buNone/>
              <a:defRPr/>
            </a:pPr>
            <a:r>
              <a:rPr lang="cs-CZ" altLang="cs-CZ" sz="1400" dirty="0"/>
              <a:t>1.	pořadí soutěžících od posledního do 11. místa</a:t>
            </a:r>
          </a:p>
          <a:p>
            <a:pPr marL="400050" lvl="1" indent="0">
              <a:buNone/>
              <a:defRPr/>
            </a:pPr>
            <a:r>
              <a:rPr lang="cs-CZ" altLang="cs-CZ" sz="1400" dirty="0"/>
              <a:t>2.	pořadí soutěžících od 10. do 4. místa</a:t>
            </a:r>
          </a:p>
          <a:p>
            <a:pPr marL="400050" lvl="1" indent="0">
              <a:buNone/>
              <a:defRPr/>
            </a:pPr>
            <a:r>
              <a:rPr lang="cs-CZ" altLang="cs-CZ" sz="1400" dirty="0"/>
              <a:t>3.	pořadí soutěžících na 3. a 2. místě, s výstupem na stupně vítězů</a:t>
            </a:r>
          </a:p>
          <a:p>
            <a:pPr marL="400050" lvl="1" indent="0">
              <a:buNone/>
              <a:defRPr/>
            </a:pPr>
            <a:r>
              <a:rPr lang="cs-CZ" altLang="cs-CZ" sz="1400" dirty="0"/>
              <a:t>4.	Mistr ČR na stupních vítězů, </a:t>
            </a:r>
            <a:r>
              <a:rPr lang="cs-CZ" altLang="cs-CZ" sz="1400" i="1" dirty="0"/>
              <a:t>po uvolnění stupňů vítězů bude dále vyhlášeno:</a:t>
            </a:r>
          </a:p>
          <a:p>
            <a:pPr marL="400050" lvl="1" indent="0">
              <a:buNone/>
              <a:defRPr/>
            </a:pPr>
            <a:r>
              <a:rPr lang="cs-CZ" altLang="cs-CZ" sz="1400" dirty="0"/>
              <a:t>5.	pořadí soutěžících žen na 3. a 2. místě, s výstupem na stupně vítězů</a:t>
            </a:r>
          </a:p>
          <a:p>
            <a:pPr marL="400050" lvl="1" indent="0">
              <a:buNone/>
              <a:defRPr/>
            </a:pPr>
            <a:r>
              <a:rPr lang="cs-CZ" altLang="cs-CZ" sz="1400" dirty="0"/>
              <a:t>6.	první žena v pořadí, Mistryně ČR na stupních vítězů</a:t>
            </a:r>
          </a:p>
          <a:p>
            <a:pPr marL="0" indent="0">
              <a:buFont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číslo snímku 5">
            <a:extLst>
              <a:ext uri="{FF2B5EF4-FFF2-40B4-BE49-F238E27FC236}">
                <a16:creationId xmlns:a16="http://schemas.microsoft.com/office/drawing/2014/main" id="{B93205CE-5A14-43F7-AFF6-F12E14B7B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0071B9-C4BF-4DF5-915E-9A6B2FA66CB7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GB" altLang="cs-CZ" sz="14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35ADEC93-C4D8-4547-9223-B3EB55AAC1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Reprezentace ČR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50180" name="Picture 4" descr="LogoPKm">
            <a:extLst>
              <a:ext uri="{FF2B5EF4-FFF2-40B4-BE49-F238E27FC236}">
                <a16:creationId xmlns:a16="http://schemas.microsoft.com/office/drawing/2014/main" id="{E848F91A-B4DE-4106-809D-63097DEB3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3A35D915-F163-41C8-B93C-2F265B593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/>
              <a:t>Hlavním principem </a:t>
            </a:r>
            <a:r>
              <a:rPr lang="cs-CZ" altLang="cs-CZ" sz="1800" b="1" dirty="0"/>
              <a:t>Reprezentace</a:t>
            </a:r>
            <a:r>
              <a:rPr lang="cs-CZ" altLang="cs-CZ" sz="1800" dirty="0"/>
              <a:t> </a:t>
            </a:r>
            <a:r>
              <a:rPr lang="cs-CZ" altLang="cs-CZ" sz="1800" b="1" dirty="0"/>
              <a:t>ČR </a:t>
            </a:r>
            <a:r>
              <a:rPr lang="cs-CZ" altLang="cs-CZ" sz="1800" dirty="0"/>
              <a:t>(RD + RV) je </a:t>
            </a:r>
            <a:r>
              <a:rPr lang="cs-CZ" altLang="cs-CZ" sz="1800" b="1" dirty="0"/>
              <a:t>zachování kontinuity </a:t>
            </a:r>
            <a:r>
              <a:rPr lang="cs-CZ" altLang="cs-CZ" sz="1800" dirty="0"/>
              <a:t>a rozšiřování</a:t>
            </a:r>
            <a:r>
              <a:rPr lang="cs-CZ" altLang="cs-CZ" sz="1800" b="1" dirty="0"/>
              <a:t> kvalitního týmu pilotů </a:t>
            </a:r>
            <a:r>
              <a:rPr lang="cs-CZ" altLang="cs-CZ" sz="1800" dirty="0"/>
              <a:t>pro účast na vrcholných soutěžích a zachování </a:t>
            </a:r>
            <a:r>
              <a:rPr lang="cs-CZ" altLang="cs-CZ" sz="1800" b="1" dirty="0"/>
              <a:t>vysoké úrovně reprezentace ČR</a:t>
            </a:r>
          </a:p>
          <a:p>
            <a:pPr>
              <a:defRPr/>
            </a:pPr>
            <a:r>
              <a:rPr lang="cs-CZ" altLang="cs-CZ" sz="1800" b="1" dirty="0"/>
              <a:t>Právo reprezentovat ČR </a:t>
            </a:r>
            <a:r>
              <a:rPr lang="cs-CZ" altLang="cs-CZ" sz="1800" dirty="0"/>
              <a:t>v bezmotorovém létání, být členem / členkou </a:t>
            </a:r>
            <a:r>
              <a:rPr lang="cs-CZ" altLang="cs-CZ" sz="1800" b="1" dirty="0"/>
              <a:t>Reprezentačního družstva </a:t>
            </a:r>
            <a:r>
              <a:rPr lang="cs-CZ" altLang="cs-CZ" sz="1800" dirty="0"/>
              <a:t>ČR (RD) nebo </a:t>
            </a:r>
            <a:r>
              <a:rPr lang="cs-CZ" altLang="cs-CZ" sz="1800" b="1" dirty="0"/>
              <a:t>Reprezentačního výběru </a:t>
            </a:r>
            <a:r>
              <a:rPr lang="cs-CZ" altLang="cs-CZ" sz="1800" dirty="0"/>
              <a:t>ČR (RV) a účastnit se činností a akcí RD a RV mají pouze soutěžící, kteří </a:t>
            </a:r>
            <a:r>
              <a:rPr lang="cs-CZ" altLang="cs-CZ" sz="1800" b="1" dirty="0"/>
              <a:t>jsou členy AeČR a plní své povinnosti k AeČR</a:t>
            </a:r>
            <a:r>
              <a:rPr lang="cs-CZ" altLang="cs-CZ" sz="1800" dirty="0"/>
              <a:t>, nebo </a:t>
            </a:r>
            <a:r>
              <a:rPr lang="cs-CZ" altLang="cs-CZ" sz="1800" b="1" dirty="0"/>
              <a:t>nečlenové AeČR s platnou Sportovní licencí FAI</a:t>
            </a:r>
            <a:endParaRPr lang="cs-CZ" altLang="cs-CZ" sz="1800" dirty="0"/>
          </a:p>
          <a:p>
            <a:pPr>
              <a:defRPr/>
            </a:pPr>
            <a:r>
              <a:rPr lang="cs-CZ" altLang="cs-CZ" sz="1800" b="1" dirty="0"/>
              <a:t>Právo reprezentovat </a:t>
            </a:r>
            <a:r>
              <a:rPr lang="cs-CZ" altLang="cs-CZ" sz="1800" dirty="0"/>
              <a:t>ČR mají všichni členové RD, RV a soutěžící, kteří jsou vedeni v aktuálním </a:t>
            </a:r>
            <a:r>
              <a:rPr lang="cs-CZ" altLang="cs-CZ" sz="1800" b="1" dirty="0"/>
              <a:t>Všeobecném Žebříku </a:t>
            </a:r>
            <a:r>
              <a:rPr lang="cs-CZ" altLang="cs-CZ" sz="1800" dirty="0"/>
              <a:t>pilotů do </a:t>
            </a:r>
            <a:r>
              <a:rPr lang="cs-CZ" altLang="cs-CZ" sz="1800" b="1" dirty="0"/>
              <a:t>50. místa</a:t>
            </a:r>
            <a:r>
              <a:rPr lang="cs-CZ" altLang="cs-CZ" sz="1800" dirty="0"/>
              <a:t>, nebo v aktuálním </a:t>
            </a:r>
            <a:r>
              <a:rPr lang="cs-CZ" altLang="cs-CZ" sz="1800" b="1" dirty="0"/>
              <a:t>Žebříku Žen </a:t>
            </a:r>
            <a:r>
              <a:rPr lang="cs-CZ" altLang="cs-CZ" sz="1800" dirty="0"/>
              <a:t>do </a:t>
            </a:r>
            <a:r>
              <a:rPr lang="cs-CZ" altLang="cs-CZ" sz="1800" b="1" dirty="0"/>
              <a:t>10. místa</a:t>
            </a:r>
          </a:p>
          <a:p>
            <a:pPr>
              <a:defRPr/>
            </a:pPr>
            <a:r>
              <a:rPr lang="cs-CZ" altLang="cs-CZ" sz="1800" dirty="0"/>
              <a:t>Pokud se pilot / pilotka chce soutěže zúčastnit jako reprezentant ČR, musí přihlášku na soutěž podat </a:t>
            </a:r>
            <a:r>
              <a:rPr lang="cs-CZ" altLang="cs-CZ" sz="1800" b="1" dirty="0"/>
              <a:t>prostřednictvím sekretariátu AeČR</a:t>
            </a:r>
          </a:p>
          <a:p>
            <a:pPr>
              <a:defRPr/>
            </a:pPr>
            <a:r>
              <a:rPr lang="cs-CZ" altLang="cs-CZ" sz="1800" b="1" dirty="0"/>
              <a:t>Nominace </a:t>
            </a:r>
            <a:r>
              <a:rPr lang="cs-CZ" altLang="cs-CZ" sz="1800" dirty="0"/>
              <a:t>do </a:t>
            </a:r>
            <a:r>
              <a:rPr lang="cs-CZ" altLang="cs-CZ" sz="1800" b="1" dirty="0"/>
              <a:t>RD </a:t>
            </a:r>
            <a:r>
              <a:rPr lang="cs-CZ" altLang="cs-CZ" sz="1800" dirty="0"/>
              <a:t>a </a:t>
            </a:r>
            <a:r>
              <a:rPr lang="cs-CZ" altLang="cs-CZ" sz="1800" b="1" dirty="0"/>
              <a:t>RV </a:t>
            </a:r>
            <a:r>
              <a:rPr lang="cs-CZ" altLang="cs-CZ" sz="1800" dirty="0"/>
              <a:t>se provádí na definovaný soutěžní rok podle počtu míst na soutěžích, které budou v daném soutěžním období probíhat</a:t>
            </a:r>
            <a:endParaRPr lang="cs-CZ" altLang="cs-CZ" sz="18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číslo snímku 5">
            <a:extLst>
              <a:ext uri="{FF2B5EF4-FFF2-40B4-BE49-F238E27FC236}">
                <a16:creationId xmlns:a16="http://schemas.microsoft.com/office/drawing/2014/main" id="{647917ED-2898-4F8D-B7D5-12F34750B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C79AAD-6E74-4ED6-89D0-BF12CB8F684E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GB" altLang="cs-CZ" sz="14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6AFCB719-49F6-4B18-A26A-B20817DEB1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Reprezentační výběr (RV)</a:t>
            </a:r>
            <a:br>
              <a:rPr lang="cs-CZ" altLang="cs-CZ" sz="2800" b="1" dirty="0">
                <a:solidFill>
                  <a:schemeClr val="accent2"/>
                </a:solidFill>
              </a:rPr>
            </a:br>
            <a:r>
              <a:rPr lang="cs-CZ" altLang="cs-CZ" sz="2800" b="1" dirty="0">
                <a:solidFill>
                  <a:schemeClr val="accent2"/>
                </a:solidFill>
              </a:rPr>
              <a:t>Reprezentační družstvo (RD)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52228" name="Picture 4" descr="LogoPKm">
            <a:extLst>
              <a:ext uri="{FF2B5EF4-FFF2-40B4-BE49-F238E27FC236}">
                <a16:creationId xmlns:a16="http://schemas.microsoft.com/office/drawing/2014/main" id="{BC7F9931-DDC0-44D7-8B96-D91267212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741EE7A5-2A60-47AF-9AFD-317C95B38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1800" b="1" dirty="0"/>
              <a:t>Reprezentační výběr </a:t>
            </a:r>
            <a:r>
              <a:rPr lang="cs-CZ" altLang="cs-CZ" sz="1800" dirty="0"/>
              <a:t>je stanoven:</a:t>
            </a:r>
          </a:p>
          <a:p>
            <a:pPr>
              <a:defRPr/>
            </a:pPr>
            <a:r>
              <a:rPr lang="cs-CZ" altLang="cs-CZ" sz="1800" dirty="0"/>
              <a:t>Celkovým pořadím do 20. místa včetně ve Všeobecném Žebříku</a:t>
            </a:r>
          </a:p>
          <a:p>
            <a:pPr>
              <a:defRPr/>
            </a:pPr>
            <a:r>
              <a:rPr lang="cs-CZ" altLang="cs-CZ" sz="1800" dirty="0"/>
              <a:t>Pořadím 6. nejlepších juniorů ve Všeobecném Žebříku</a:t>
            </a:r>
          </a:p>
          <a:p>
            <a:pPr>
              <a:defRPr/>
            </a:pPr>
            <a:r>
              <a:rPr lang="cs-CZ" altLang="cs-CZ" sz="1800" dirty="0"/>
              <a:t>Pořadím 9. nejlepších žen v Žebříku žen</a:t>
            </a:r>
          </a:p>
          <a:p>
            <a:pPr marL="0" indent="0">
              <a:buFontTx/>
              <a:buNone/>
              <a:defRPr/>
            </a:pPr>
            <a:r>
              <a:rPr lang="cs-CZ" altLang="cs-CZ" sz="1800" b="1" dirty="0"/>
              <a:t>Reprezentační družstvo všeobecné:</a:t>
            </a:r>
          </a:p>
          <a:p>
            <a:pPr>
              <a:defRPr/>
            </a:pPr>
            <a:r>
              <a:rPr lang="cs-CZ" altLang="cs-CZ" sz="1800" dirty="0"/>
              <a:t>Členem / členkou všeobecného RD jsou muži, ženy i junioři nominovaní na mezinárodní (evropskou či světovou) soutěž v daném soutěžním roce</a:t>
            </a:r>
          </a:p>
          <a:p>
            <a:pPr marL="0" indent="0">
              <a:buFontTx/>
              <a:buNone/>
              <a:defRPr/>
            </a:pPr>
            <a:r>
              <a:rPr lang="cs-CZ" altLang="cs-CZ" sz="1800" b="1" dirty="0"/>
              <a:t>Reprezentační družstvo žen:</a:t>
            </a:r>
          </a:p>
          <a:p>
            <a:pPr>
              <a:defRPr/>
            </a:pPr>
            <a:r>
              <a:rPr lang="cs-CZ" altLang="cs-CZ" sz="1800" dirty="0"/>
              <a:t>Členkou RD jsou ženy nominované na mezinárodní ženskou soutěž</a:t>
            </a:r>
          </a:p>
          <a:p>
            <a:pPr marL="0" indent="0">
              <a:buFontTx/>
              <a:buNone/>
              <a:defRPr/>
            </a:pPr>
            <a:r>
              <a:rPr lang="cs-CZ" altLang="cs-CZ" sz="1800" b="1" dirty="0"/>
              <a:t>Reprezentační družstvo juniorů:</a:t>
            </a:r>
          </a:p>
          <a:p>
            <a:pPr>
              <a:defRPr/>
            </a:pPr>
            <a:r>
              <a:rPr lang="cs-CZ" altLang="cs-CZ" sz="1800" dirty="0"/>
              <a:t>Členem / členkou RD jsou muži a ženy, splňující statut juniora, nominovaní na mezinárodní juniorskou soutěž</a:t>
            </a:r>
          </a:p>
          <a:p>
            <a:pPr marL="0" indent="0">
              <a:buFontTx/>
              <a:buNone/>
              <a:defRPr/>
            </a:pPr>
            <a:r>
              <a:rPr lang="cs-CZ" altLang="cs-CZ" sz="1800" dirty="0"/>
              <a:t>O počátku a časové délce soutěžního období a tím i platnosti členství v RD a RV rozhoduje s konečnou platností PK. Nominaci do RD a RV navrhuje na základě Žebříků trenér RD a schvaluje PK. Na žádost trenéra RD nebo PK může být RV pro daný soutěžní rok rozšířen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číslo snímku 5">
            <a:extLst>
              <a:ext uri="{FF2B5EF4-FFF2-40B4-BE49-F238E27FC236}">
                <a16:creationId xmlns:a16="http://schemas.microsoft.com/office/drawing/2014/main" id="{229E917F-B71D-4BBF-9ED2-A2C99BC27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CDE670-0813-4E77-9D17-077CD03B2986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GB" altLang="cs-CZ" sz="14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AF7AE47C-BC33-45F5-A9D2-373C751D6D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Kodex reprezentanta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58372" name="Picture 4" descr="LogoPKm">
            <a:extLst>
              <a:ext uri="{FF2B5EF4-FFF2-40B4-BE49-F238E27FC236}">
                <a16:creationId xmlns:a16="http://schemas.microsoft.com/office/drawing/2014/main" id="{262362B2-71CF-4122-BDEA-803EEE2EE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84BC73E2-E87A-4A8F-A911-E8B9DA094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1800" b="1" dirty="0"/>
              <a:t>Pilot / pilotka, zařazený do RD a RV ČR v plachtění:</a:t>
            </a:r>
          </a:p>
          <a:p>
            <a:pPr>
              <a:defRPr/>
            </a:pPr>
            <a:r>
              <a:rPr lang="cs-CZ" altLang="cs-CZ" sz="1800" dirty="0"/>
              <a:t>Reprezentuje svým vystupováním i vzhledem Českou republiku</a:t>
            </a:r>
          </a:p>
          <a:p>
            <a:pPr>
              <a:defRPr/>
            </a:pPr>
            <a:r>
              <a:rPr lang="cs-CZ" altLang="cs-CZ" sz="1800" dirty="0"/>
              <a:t>Chová se a vystupuje tak, aby propagoval dobré jméno Aeroklubu České republiky, Plachtařské komise, reprezentace a českého plachtění</a:t>
            </a:r>
          </a:p>
          <a:p>
            <a:pPr>
              <a:defRPr/>
            </a:pPr>
            <a:r>
              <a:rPr lang="cs-CZ" altLang="cs-CZ" sz="1800" dirty="0"/>
              <a:t>Stmeluje kolektiv a na mezinárodních soutěžích svou týmovou prací přispívá k co nejlepšímu týmovému výsledku</a:t>
            </a:r>
          </a:p>
          <a:p>
            <a:pPr>
              <a:defRPr/>
            </a:pPr>
            <a:r>
              <a:rPr lang="cs-CZ" altLang="cs-CZ" sz="1800" dirty="0"/>
              <a:t>V případě vlastního neúspěchu pomáhá ostatním členům týmu a pozitivně působí na co nejlepší umístění ostatních členů týmu</a:t>
            </a:r>
          </a:p>
          <a:p>
            <a:pPr>
              <a:defRPr/>
            </a:pPr>
            <a:r>
              <a:rPr lang="cs-CZ" altLang="cs-CZ" sz="1800" dirty="0"/>
              <a:t>Komunikuje s trenérem RD a řídí se jeho pokyny</a:t>
            </a:r>
          </a:p>
          <a:p>
            <a:pPr>
              <a:defRPr/>
            </a:pPr>
            <a:r>
              <a:rPr lang="cs-CZ" altLang="cs-CZ" sz="1800" dirty="0"/>
              <a:t>Pečuje o svěřenou techniku a chrání ji před poškozením vlastní či cizí vinou</a:t>
            </a:r>
          </a:p>
          <a:p>
            <a:pPr>
              <a:defRPr/>
            </a:pPr>
            <a:r>
              <a:rPr lang="cs-CZ" altLang="cs-CZ" sz="1800" dirty="0"/>
              <a:t>…</a:t>
            </a:r>
          </a:p>
          <a:p>
            <a:pPr marL="0" indent="0">
              <a:buFontTx/>
              <a:buNone/>
              <a:defRPr/>
            </a:pPr>
            <a:r>
              <a:rPr lang="cs-CZ" altLang="cs-CZ" sz="1800" b="1" dirty="0"/>
              <a:t>Neplnění povinností reprezentanta:</a:t>
            </a:r>
          </a:p>
          <a:p>
            <a:pPr>
              <a:defRPr/>
            </a:pPr>
            <a:r>
              <a:rPr lang="cs-CZ" altLang="cs-CZ" sz="1800" dirty="0"/>
              <a:t>Neplnění povinností reprezentanta může vést k vyloučení pilota / pilotky z RD / RV na danou soutěžní sezónu</a:t>
            </a:r>
          </a:p>
          <a:p>
            <a:pPr>
              <a:defRPr/>
            </a:pPr>
            <a:r>
              <a:rPr lang="cs-CZ" altLang="cs-CZ" sz="1800" dirty="0"/>
              <a:t>Opakované neplnění povinností reprezentanta může vést k vyloučení z RD / RV na definovanou dobu, nejdéle však na 5 let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číslo snímku 5">
            <a:extLst>
              <a:ext uri="{FF2B5EF4-FFF2-40B4-BE49-F238E27FC236}">
                <a16:creationId xmlns:a16="http://schemas.microsoft.com/office/drawing/2014/main" id="{74660108-176C-4750-BAF7-8C21834C3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449EDC-481C-4B38-8211-97EEBB666ADF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GB" altLang="cs-CZ" sz="14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BF5BB6B9-AE70-4D7F-8730-4921F56346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Žebříky pilotů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62468" name="Picture 4" descr="LogoPKm">
            <a:extLst>
              <a:ext uri="{FF2B5EF4-FFF2-40B4-BE49-F238E27FC236}">
                <a16:creationId xmlns:a16="http://schemas.microsoft.com/office/drawing/2014/main" id="{F4C6AF91-ED1A-41B5-824E-2E82EEF54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FF14BF51-C86C-45B7-9BB3-85D94289C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1800" b="1" dirty="0"/>
              <a:t>Pro účely nominace do RD, RV a nominace na mezinárodní soutěže dle SŘ stanoví Plachtařská Komise Žebříky:</a:t>
            </a:r>
          </a:p>
          <a:p>
            <a:pPr>
              <a:defRPr/>
            </a:pPr>
            <a:r>
              <a:rPr lang="cs-CZ" altLang="cs-CZ" sz="1800" dirty="0"/>
              <a:t>Do </a:t>
            </a:r>
            <a:r>
              <a:rPr lang="cs-CZ" altLang="cs-CZ" sz="1800" b="1" dirty="0"/>
              <a:t>Všeobecného Žebříku </a:t>
            </a:r>
            <a:r>
              <a:rPr lang="cs-CZ" altLang="cs-CZ" sz="1800" dirty="0"/>
              <a:t>jsou zahrnuty soutěže pilotů / pilotek, vyjma soutěží čistě ženských</a:t>
            </a:r>
          </a:p>
          <a:p>
            <a:pPr>
              <a:defRPr/>
            </a:pPr>
            <a:r>
              <a:rPr lang="cs-CZ" altLang="cs-CZ" sz="1800" dirty="0"/>
              <a:t>Do </a:t>
            </a:r>
            <a:r>
              <a:rPr lang="cs-CZ" altLang="cs-CZ" sz="1800" b="1" dirty="0"/>
              <a:t>Žebříku žen </a:t>
            </a:r>
            <a:r>
              <a:rPr lang="cs-CZ" altLang="cs-CZ" sz="1800" dirty="0"/>
              <a:t>jsou zahrnuty soutěže pilotek</a:t>
            </a:r>
          </a:p>
          <a:p>
            <a:pPr marL="0" indent="0">
              <a:spcBef>
                <a:spcPts val="1200"/>
              </a:spcBef>
              <a:buFontTx/>
              <a:buNone/>
              <a:defRPr/>
            </a:pPr>
            <a:r>
              <a:rPr lang="cs-CZ" altLang="cs-CZ" sz="1800" dirty="0"/>
              <a:t>Do Žebříků se započítávají celkem </a:t>
            </a:r>
            <a:r>
              <a:rPr lang="cs-CZ" altLang="cs-CZ" sz="1800" b="1" dirty="0"/>
              <a:t>3 nejlepší výsledky soutěžícího </a:t>
            </a:r>
            <a:r>
              <a:rPr lang="cs-CZ" altLang="cs-CZ" sz="1800" dirty="0"/>
              <a:t>z centralizovaných soutěží za poslední 3 soutěžní roky podle pravidel:</a:t>
            </a:r>
          </a:p>
          <a:p>
            <a:pPr>
              <a:defRPr/>
            </a:pPr>
            <a:r>
              <a:rPr lang="cs-CZ" altLang="cs-CZ" sz="1800" dirty="0"/>
              <a:t>Z </a:t>
            </a:r>
            <a:r>
              <a:rPr lang="cs-CZ" altLang="cs-CZ" sz="1800" b="1" dirty="0"/>
              <a:t>aktuálního </a:t>
            </a:r>
            <a:r>
              <a:rPr lang="cs-CZ" altLang="cs-CZ" sz="1800" dirty="0"/>
              <a:t>soutěžního </a:t>
            </a:r>
            <a:r>
              <a:rPr lang="cs-CZ" altLang="cs-CZ" sz="1800" b="1" dirty="0"/>
              <a:t>roku </a:t>
            </a:r>
            <a:r>
              <a:rPr lang="cs-CZ" altLang="cs-CZ" sz="1800" dirty="0"/>
              <a:t>výsledky </a:t>
            </a:r>
            <a:r>
              <a:rPr lang="cs-CZ" altLang="cs-CZ" sz="1800" b="1" dirty="0"/>
              <a:t>maximálně 3 </a:t>
            </a:r>
            <a:r>
              <a:rPr lang="cs-CZ" altLang="cs-CZ" sz="1800" dirty="0"/>
              <a:t>soutěží</a:t>
            </a:r>
          </a:p>
          <a:p>
            <a:pPr>
              <a:defRPr/>
            </a:pPr>
            <a:r>
              <a:rPr lang="cs-CZ" altLang="cs-CZ" sz="1800" dirty="0"/>
              <a:t>Z </a:t>
            </a:r>
            <a:r>
              <a:rPr lang="cs-CZ" altLang="cs-CZ" sz="1800" b="1" dirty="0"/>
              <a:t>minulého </a:t>
            </a:r>
            <a:r>
              <a:rPr lang="cs-CZ" altLang="cs-CZ" sz="1800" dirty="0"/>
              <a:t>soutěžního </a:t>
            </a:r>
            <a:r>
              <a:rPr lang="cs-CZ" altLang="cs-CZ" sz="1800" b="1" dirty="0"/>
              <a:t>roku </a:t>
            </a:r>
            <a:r>
              <a:rPr lang="cs-CZ" altLang="cs-CZ" sz="1800" dirty="0"/>
              <a:t>výsledky </a:t>
            </a:r>
            <a:r>
              <a:rPr lang="cs-CZ" altLang="cs-CZ" sz="1800" b="1" dirty="0"/>
              <a:t>maximálně 2 </a:t>
            </a:r>
            <a:r>
              <a:rPr lang="cs-CZ" altLang="cs-CZ" sz="1800" dirty="0"/>
              <a:t>soutěží</a:t>
            </a:r>
          </a:p>
          <a:p>
            <a:pPr>
              <a:defRPr/>
            </a:pPr>
            <a:r>
              <a:rPr lang="cs-CZ" altLang="cs-CZ" sz="1800" dirty="0"/>
              <a:t>Z </a:t>
            </a:r>
            <a:r>
              <a:rPr lang="cs-CZ" altLang="cs-CZ" sz="1800" b="1" dirty="0"/>
              <a:t>předminulého </a:t>
            </a:r>
            <a:r>
              <a:rPr lang="cs-CZ" altLang="cs-CZ" sz="1800" dirty="0"/>
              <a:t>soutěžního </a:t>
            </a:r>
            <a:r>
              <a:rPr lang="cs-CZ" altLang="cs-CZ" sz="1800" b="1" dirty="0"/>
              <a:t>roku </a:t>
            </a:r>
            <a:r>
              <a:rPr lang="cs-CZ" altLang="cs-CZ" sz="1800" dirty="0"/>
              <a:t>výsledek </a:t>
            </a:r>
            <a:r>
              <a:rPr lang="cs-CZ" altLang="cs-CZ" sz="1800" b="1" dirty="0"/>
              <a:t>maximálně 1 </a:t>
            </a:r>
            <a:r>
              <a:rPr lang="cs-CZ" altLang="cs-CZ" sz="1800" dirty="0"/>
              <a:t>soutěže</a:t>
            </a:r>
          </a:p>
          <a:p>
            <a:pPr>
              <a:spcBef>
                <a:spcPts val="1200"/>
              </a:spcBef>
            </a:pPr>
            <a:r>
              <a:rPr lang="cs-CZ" altLang="cs-CZ" sz="1800" dirty="0"/>
              <a:t>Výsledek soutěže musí splňovat požadavky na platnost soutěže dle SŘ</a:t>
            </a:r>
          </a:p>
          <a:p>
            <a:r>
              <a:rPr lang="cs-CZ" altLang="cs-CZ" sz="1800" b="1" dirty="0"/>
              <a:t>Korigované body </a:t>
            </a:r>
            <a:r>
              <a:rPr lang="cs-CZ" altLang="cs-CZ" sz="1800" dirty="0"/>
              <a:t>z výsledkových listin </a:t>
            </a:r>
            <a:r>
              <a:rPr lang="cs-CZ" altLang="cs-CZ" sz="1800" b="1" dirty="0"/>
              <a:t>včetně zahraničních </a:t>
            </a:r>
            <a:r>
              <a:rPr lang="cs-CZ" altLang="cs-CZ" sz="1800" dirty="0"/>
              <a:t>účastníků</a:t>
            </a:r>
          </a:p>
          <a:p>
            <a:r>
              <a:rPr lang="cs-CZ" altLang="cs-CZ" sz="1800" dirty="0"/>
              <a:t>Do Žebříků pouze soutěže </a:t>
            </a:r>
            <a:r>
              <a:rPr lang="cs-CZ" altLang="cs-CZ" sz="1800" b="1" dirty="0"/>
              <a:t>nediskriminačního </a:t>
            </a:r>
            <a:r>
              <a:rPr lang="cs-CZ" altLang="cs-CZ" sz="1800" dirty="0"/>
              <a:t>charakteru</a:t>
            </a:r>
          </a:p>
          <a:p>
            <a:r>
              <a:rPr lang="cs-CZ" altLang="cs-CZ" sz="1800" b="1" dirty="0"/>
              <a:t>Nominační </a:t>
            </a:r>
            <a:r>
              <a:rPr lang="cs-CZ" altLang="cs-CZ" sz="1800" dirty="0"/>
              <a:t>a </a:t>
            </a:r>
            <a:r>
              <a:rPr lang="cs-CZ" altLang="cs-CZ" sz="1800" b="1" dirty="0"/>
              <a:t>juniorské </a:t>
            </a:r>
            <a:r>
              <a:rPr lang="cs-CZ" altLang="cs-CZ" sz="1800" dirty="0"/>
              <a:t>soutěže nejsou považovány za diskriminační</a:t>
            </a:r>
          </a:p>
          <a:p>
            <a:r>
              <a:rPr lang="cs-CZ" altLang="cs-CZ" sz="1800" b="1" dirty="0"/>
              <a:t>Ženské </a:t>
            </a:r>
            <a:r>
              <a:rPr lang="cs-CZ" altLang="cs-CZ" sz="1800" dirty="0"/>
              <a:t>soutěže jsou bodovány v </a:t>
            </a:r>
            <a:r>
              <a:rPr lang="cs-CZ" altLang="cs-CZ" sz="1800" b="1" dirty="0"/>
              <a:t>samostatném </a:t>
            </a:r>
            <a:r>
              <a:rPr lang="cs-CZ" altLang="cs-CZ" sz="1800" dirty="0"/>
              <a:t>Žebříku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číslo snímku 5">
            <a:extLst>
              <a:ext uri="{FF2B5EF4-FFF2-40B4-BE49-F238E27FC236}">
                <a16:creationId xmlns:a16="http://schemas.microsoft.com/office/drawing/2014/main" id="{A26A0A44-9222-4877-8F25-C1A1AE520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F0D36A-3D50-497B-AFDE-269F01D66071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GB" altLang="cs-CZ" sz="14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F7F7C611-24DF-495C-A513-77F5E4E1AF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Žebřík - Výpočet   (ZM9)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66564" name="Picture 4" descr="LogoPKm">
            <a:extLst>
              <a:ext uri="{FF2B5EF4-FFF2-40B4-BE49-F238E27FC236}">
                <a16:creationId xmlns:a16="http://schemas.microsoft.com/office/drawing/2014/main" id="{5D33EDE0-FD67-4F69-84E2-A844A0DE1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5BE60E58-22FE-43B4-ACBA-11CAC7EF4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1800" dirty="0"/>
              <a:t>	</a:t>
            </a:r>
            <a:r>
              <a:rPr lang="cs-CZ" altLang="cs-CZ" sz="2400" b="1" dirty="0"/>
              <a:t>B = B</a:t>
            </a:r>
            <a:r>
              <a:rPr lang="cs-CZ" altLang="cs-CZ" sz="2400" b="1" baseline="-25000" dirty="0"/>
              <a:t>1</a:t>
            </a:r>
            <a:r>
              <a:rPr lang="cs-CZ" altLang="cs-CZ" sz="2400" b="1" dirty="0"/>
              <a:t> </a:t>
            </a:r>
            <a:r>
              <a:rPr lang="cs-CZ" altLang="cs-CZ" sz="2400" dirty="0"/>
              <a:t>x</a:t>
            </a:r>
            <a:r>
              <a:rPr lang="cs-CZ" altLang="cs-CZ" sz="2400" b="1" dirty="0"/>
              <a:t> K</a:t>
            </a:r>
            <a:r>
              <a:rPr lang="cs-CZ" altLang="cs-CZ" sz="2400" b="1" baseline="-25000" dirty="0"/>
              <a:t>inp1</a:t>
            </a:r>
            <a:r>
              <a:rPr lang="cs-CZ" altLang="cs-CZ" sz="2400" b="1" dirty="0"/>
              <a:t> + B</a:t>
            </a:r>
            <a:r>
              <a:rPr lang="cs-CZ" altLang="cs-CZ" sz="2400" b="1" baseline="-25000" dirty="0"/>
              <a:t>2</a:t>
            </a:r>
            <a:r>
              <a:rPr lang="cs-CZ" altLang="cs-CZ" sz="2400" b="1" dirty="0"/>
              <a:t> </a:t>
            </a:r>
            <a:r>
              <a:rPr lang="cs-CZ" altLang="cs-CZ" sz="2400" dirty="0"/>
              <a:t>x</a:t>
            </a:r>
            <a:r>
              <a:rPr lang="cs-CZ" altLang="cs-CZ" sz="2400" b="1" dirty="0"/>
              <a:t> K</a:t>
            </a:r>
            <a:r>
              <a:rPr lang="cs-CZ" altLang="cs-CZ" sz="2400" b="1" baseline="-25000" dirty="0"/>
              <a:t>inp2</a:t>
            </a:r>
            <a:r>
              <a:rPr lang="cs-CZ" altLang="cs-CZ" sz="2400" b="1" dirty="0"/>
              <a:t> + B</a:t>
            </a:r>
            <a:r>
              <a:rPr lang="cs-CZ" altLang="cs-CZ" sz="2400" b="1" baseline="-25000" dirty="0"/>
              <a:t>3</a:t>
            </a:r>
            <a:r>
              <a:rPr lang="cs-CZ" altLang="cs-CZ" sz="2400" b="1" dirty="0"/>
              <a:t> </a:t>
            </a:r>
            <a:r>
              <a:rPr lang="cs-CZ" altLang="cs-CZ" sz="2400" dirty="0"/>
              <a:t>x</a:t>
            </a:r>
            <a:r>
              <a:rPr lang="cs-CZ" altLang="cs-CZ" sz="2400" b="1" dirty="0"/>
              <a:t> K</a:t>
            </a:r>
            <a:r>
              <a:rPr lang="cs-CZ" altLang="cs-CZ" sz="2400" b="1" baseline="-25000" dirty="0"/>
              <a:t>inp3</a:t>
            </a:r>
          </a:p>
          <a:p>
            <a:pPr marL="0" indent="0">
              <a:spcBef>
                <a:spcPts val="1800"/>
              </a:spcBef>
              <a:buFontTx/>
              <a:buNone/>
              <a:defRPr/>
            </a:pPr>
            <a:r>
              <a:rPr lang="cs-CZ" altLang="cs-CZ" sz="1800" dirty="0"/>
              <a:t>kde:	</a:t>
            </a:r>
            <a:r>
              <a:rPr lang="cs-CZ" altLang="cs-CZ" sz="1800" b="1" dirty="0"/>
              <a:t>B</a:t>
            </a:r>
            <a:r>
              <a:rPr lang="cs-CZ" altLang="cs-CZ" sz="1800" dirty="0"/>
              <a:t> jsou </a:t>
            </a:r>
            <a:r>
              <a:rPr lang="cs-CZ" altLang="cs-CZ" sz="1800" b="1" dirty="0"/>
              <a:t>Celkové body Žebříku</a:t>
            </a:r>
          </a:p>
          <a:p>
            <a:pPr marL="901700" indent="0">
              <a:buFontTx/>
              <a:buNone/>
              <a:defRPr/>
            </a:pPr>
            <a:r>
              <a:rPr lang="cs-CZ" altLang="cs-CZ" sz="1800" dirty="0"/>
              <a:t>	B</a:t>
            </a:r>
            <a:r>
              <a:rPr lang="cs-CZ" altLang="cs-CZ" sz="1800" baseline="-25000" dirty="0"/>
              <a:t>1</a:t>
            </a:r>
            <a:r>
              <a:rPr lang="cs-CZ" altLang="cs-CZ" sz="1800" dirty="0"/>
              <a:t>, B</a:t>
            </a:r>
            <a:r>
              <a:rPr lang="cs-CZ" altLang="cs-CZ" sz="1800" baseline="-25000" dirty="0"/>
              <a:t>2</a:t>
            </a:r>
            <a:r>
              <a:rPr lang="cs-CZ" altLang="cs-CZ" sz="1800" dirty="0"/>
              <a:t>, B</a:t>
            </a:r>
            <a:r>
              <a:rPr lang="cs-CZ" altLang="cs-CZ" sz="1800" baseline="-25000" dirty="0"/>
              <a:t>3</a:t>
            </a:r>
            <a:r>
              <a:rPr lang="cs-CZ" altLang="cs-CZ" sz="1800" dirty="0"/>
              <a:t> jsou </a:t>
            </a:r>
            <a:r>
              <a:rPr lang="cs-CZ" altLang="cs-CZ" sz="1800" b="1" dirty="0"/>
              <a:t>korigované body </a:t>
            </a:r>
            <a:r>
              <a:rPr lang="cs-CZ" altLang="cs-CZ" sz="1800" dirty="0"/>
              <a:t>pilota v soutěži / třídě vztažené vždy k nejlepšímu výsledku v soutěži / třídě přepočítanému na 10.000 bodů</a:t>
            </a:r>
          </a:p>
          <a:p>
            <a:pPr marL="901700" indent="0">
              <a:buFontTx/>
              <a:buNone/>
              <a:defRPr/>
            </a:pPr>
            <a:r>
              <a:rPr lang="cs-CZ" altLang="cs-CZ" sz="1800" dirty="0"/>
              <a:t>K</a:t>
            </a:r>
            <a:r>
              <a:rPr lang="cs-CZ" altLang="cs-CZ" sz="1800" baseline="-25000" dirty="0"/>
              <a:t>inp1</a:t>
            </a:r>
            <a:r>
              <a:rPr lang="cs-CZ" altLang="cs-CZ" sz="1800" dirty="0"/>
              <a:t>, K</a:t>
            </a:r>
            <a:r>
              <a:rPr lang="cs-CZ" altLang="cs-CZ" sz="1800" baseline="-25000" dirty="0"/>
              <a:t>inp2</a:t>
            </a:r>
            <a:r>
              <a:rPr lang="cs-CZ" altLang="cs-CZ" sz="1800" dirty="0"/>
              <a:t>, K</a:t>
            </a:r>
            <a:r>
              <a:rPr lang="cs-CZ" altLang="cs-CZ" sz="1800" baseline="-25000" dirty="0"/>
              <a:t>inp3</a:t>
            </a:r>
            <a:r>
              <a:rPr lang="cs-CZ" altLang="cs-CZ" sz="1800" dirty="0"/>
              <a:t> jsou </a:t>
            </a:r>
            <a:r>
              <a:rPr lang="cs-CZ" altLang="cs-CZ" sz="1800" b="1" dirty="0"/>
              <a:t>koeficienty </a:t>
            </a:r>
            <a:r>
              <a:rPr lang="cs-CZ" altLang="cs-CZ" sz="1800" dirty="0"/>
              <a:t>jednotlivých </a:t>
            </a:r>
            <a:r>
              <a:rPr lang="cs-CZ" altLang="cs-CZ" sz="1800" b="1" dirty="0"/>
              <a:t>soutěží</a:t>
            </a:r>
          </a:p>
          <a:p>
            <a:pPr marL="1081088" indent="-1081088">
              <a:spcBef>
                <a:spcPts val="1200"/>
              </a:spcBef>
              <a:buFontTx/>
              <a:buNone/>
              <a:defRPr/>
            </a:pPr>
            <a:r>
              <a:rPr lang="cs-CZ" altLang="cs-CZ" sz="1800" dirty="0"/>
              <a:t>K</a:t>
            </a:r>
            <a:r>
              <a:rPr lang="cs-CZ" altLang="cs-CZ" sz="1800" baseline="-25000" dirty="0"/>
              <a:t>i</a:t>
            </a:r>
            <a:r>
              <a:rPr lang="cs-CZ" altLang="cs-CZ" sz="1800" dirty="0"/>
              <a:t> = 1,00 pro PMČR, </a:t>
            </a:r>
            <a:r>
              <a:rPr lang="cs-CZ" sz="1800" dirty="0"/>
              <a:t>MS / WGC, ME / EGC, WAG, WSGP</a:t>
            </a:r>
            <a:endParaRPr lang="cs-CZ" altLang="cs-CZ" sz="1800" dirty="0"/>
          </a:p>
          <a:p>
            <a:pPr marL="895350" indent="-895350">
              <a:buFontTx/>
              <a:buNone/>
              <a:tabLst>
                <a:tab pos="901700" algn="l"/>
              </a:tabLst>
              <a:defRPr/>
            </a:pPr>
            <a:r>
              <a:rPr lang="cs-CZ" altLang="cs-CZ" sz="1800" dirty="0"/>
              <a:t>K</a:t>
            </a:r>
            <a:r>
              <a:rPr lang="cs-CZ" altLang="cs-CZ" sz="1800" baseline="-25000" dirty="0"/>
              <a:t>i</a:t>
            </a:r>
            <a:r>
              <a:rPr lang="cs-CZ" altLang="cs-CZ" sz="1800" dirty="0"/>
              <a:t> = 0,90 pro PMRg, </a:t>
            </a:r>
            <a:r>
              <a:rPr lang="cs-CZ" sz="1800" dirty="0"/>
              <a:t>PMČRj, </a:t>
            </a:r>
            <a:r>
              <a:rPr lang="cs-CZ" sz="1800" dirty="0" err="1"/>
              <a:t>předzávody</a:t>
            </a:r>
            <a:r>
              <a:rPr lang="cs-CZ" sz="1800" dirty="0"/>
              <a:t> MS, ME, WAG, kvalifikační WSGP, národní Mistrovství ostatních zemí, stanovené místní soutěže s dlouhodobě vysokou kvalitou, AZ Cup, FCC, </a:t>
            </a:r>
            <a:r>
              <a:rPr lang="cs-CZ" sz="1800" dirty="0" err="1"/>
              <a:t>Pribina</a:t>
            </a:r>
            <a:r>
              <a:rPr lang="cs-CZ" sz="1800" dirty="0"/>
              <a:t> Cup, JPJ, PPV, Toužim Cup, AGP Frýdlant, GGP Mladá Boleslav</a:t>
            </a:r>
            <a:endParaRPr lang="cs-CZ" altLang="cs-CZ" sz="1800" dirty="0"/>
          </a:p>
          <a:p>
            <a:pPr marL="1081088" indent="-1081088">
              <a:buFontTx/>
              <a:buNone/>
              <a:tabLst>
                <a:tab pos="901700" algn="l"/>
              </a:tabLst>
              <a:defRPr/>
            </a:pPr>
            <a:r>
              <a:rPr lang="cs-CZ" altLang="cs-CZ" sz="1800" dirty="0"/>
              <a:t>K</a:t>
            </a:r>
            <a:r>
              <a:rPr lang="cs-CZ" altLang="cs-CZ" sz="1800" baseline="-25000" dirty="0"/>
              <a:t>i</a:t>
            </a:r>
            <a:r>
              <a:rPr lang="cs-CZ" altLang="cs-CZ" sz="1800" dirty="0"/>
              <a:t> = 0,75 pro </a:t>
            </a:r>
            <a:r>
              <a:rPr lang="cs-CZ" sz="1800" dirty="0"/>
              <a:t>místní a pohárové soutěže</a:t>
            </a:r>
            <a:endParaRPr lang="cs-CZ" altLang="cs-CZ" sz="1800" dirty="0"/>
          </a:p>
          <a:p>
            <a:pPr>
              <a:spcBef>
                <a:spcPts val="1200"/>
              </a:spcBef>
              <a:defRPr/>
            </a:pPr>
            <a:r>
              <a:rPr lang="cs-CZ" altLang="cs-CZ" sz="1800" dirty="0"/>
              <a:t>Přidělování koeficientu K</a:t>
            </a:r>
            <a:r>
              <a:rPr lang="cs-CZ" altLang="cs-CZ" sz="1800" baseline="-25000" dirty="0"/>
              <a:t>i</a:t>
            </a:r>
            <a:r>
              <a:rPr lang="cs-CZ" altLang="cs-CZ" sz="1800" dirty="0"/>
              <a:t> = 0,90 má svá pravidla</a:t>
            </a:r>
          </a:p>
          <a:p>
            <a:pPr marL="0" indent="0">
              <a:buFont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číslo snímku 5">
            <a:extLst>
              <a:ext uri="{FF2B5EF4-FFF2-40B4-BE49-F238E27FC236}">
                <a16:creationId xmlns:a16="http://schemas.microsoft.com/office/drawing/2014/main" id="{E594F12A-9686-4199-BE22-3D6B1B394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D7A016-0F5C-4050-A855-5AD44DE58982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GB" altLang="cs-CZ" sz="14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EB98B03E-C997-47DC-B540-35834ED3F3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Žebřík - Korekční koeficienty   (ZM9)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72708" name="Picture 4" descr="LogoPKm">
            <a:extLst>
              <a:ext uri="{FF2B5EF4-FFF2-40B4-BE49-F238E27FC236}">
                <a16:creationId xmlns:a16="http://schemas.microsoft.com/office/drawing/2014/main" id="{7F0672CF-D9C6-4EF7-A9A8-55547F394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09" name="Zástupný symbol pro obsah 2">
            <a:extLst>
              <a:ext uri="{FF2B5EF4-FFF2-40B4-BE49-F238E27FC236}">
                <a16:creationId xmlns:a16="http://schemas.microsoft.com/office/drawing/2014/main" id="{BA2F8EBE-F6A5-4268-960D-8B8A233978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 sz="1800" b="1" dirty="0"/>
              <a:t>K</a:t>
            </a:r>
            <a:r>
              <a:rPr lang="cs-CZ" altLang="cs-CZ" sz="1800" b="1" baseline="-25000" dirty="0"/>
              <a:t>in</a:t>
            </a:r>
            <a:r>
              <a:rPr lang="cs-CZ" altLang="cs-CZ" sz="1800" b="1" dirty="0"/>
              <a:t> - korekce koeficientu soutěže K</a:t>
            </a:r>
            <a:r>
              <a:rPr lang="cs-CZ" altLang="cs-CZ" sz="1800" b="1" baseline="-25000" dirty="0"/>
              <a:t>i</a:t>
            </a:r>
            <a:r>
              <a:rPr lang="cs-CZ" altLang="cs-CZ" sz="1800" b="1" dirty="0"/>
              <a:t> dle výkonnosti pilotů</a:t>
            </a:r>
          </a:p>
          <a:p>
            <a:r>
              <a:rPr lang="cs-CZ" altLang="cs-CZ" sz="1800" dirty="0"/>
              <a:t>K základnímu koeficientu je připočtena korekce </a:t>
            </a:r>
            <a:r>
              <a:rPr lang="cs-CZ" altLang="cs-CZ" sz="1800" b="1" dirty="0"/>
              <a:t>K</a:t>
            </a:r>
            <a:r>
              <a:rPr lang="cs-CZ" altLang="cs-CZ" sz="1800" b="1" baseline="-25000" dirty="0"/>
              <a:t>n1</a:t>
            </a:r>
            <a:r>
              <a:rPr lang="cs-CZ" altLang="cs-CZ" sz="1800" dirty="0"/>
              <a:t> ve výši 0,005 za každého pilota, který byl v předchozím roce </a:t>
            </a:r>
            <a:r>
              <a:rPr lang="cs-CZ" altLang="cs-CZ" sz="1800" b="1" dirty="0"/>
              <a:t>umístěn do 30. místa </a:t>
            </a:r>
            <a:r>
              <a:rPr lang="cs-CZ" altLang="cs-CZ" sz="1800" dirty="0"/>
              <a:t>ve Všeobecném Žebříku, nebo </a:t>
            </a:r>
            <a:r>
              <a:rPr lang="cs-CZ" altLang="cs-CZ" sz="1800" b="1" dirty="0"/>
              <a:t>do 200 místa v IGC Rankingu</a:t>
            </a:r>
            <a:r>
              <a:rPr lang="cs-CZ" altLang="cs-CZ" sz="1800" dirty="0"/>
              <a:t>. Maximálně se do výpočtu zahrne prémie za 15 pilotů</a:t>
            </a:r>
          </a:p>
          <a:p>
            <a:r>
              <a:rPr lang="cs-CZ" altLang="cs-CZ" sz="1800" dirty="0"/>
              <a:t>K základnímu koeficientu je připočtena korekce </a:t>
            </a:r>
            <a:r>
              <a:rPr lang="cs-CZ" altLang="cs-CZ" sz="1800" b="1" dirty="0"/>
              <a:t>K</a:t>
            </a:r>
            <a:r>
              <a:rPr lang="cs-CZ" altLang="cs-CZ" sz="1800" b="1" baseline="-25000" dirty="0"/>
              <a:t>n2</a:t>
            </a:r>
            <a:r>
              <a:rPr lang="cs-CZ" altLang="cs-CZ" sz="1800" dirty="0"/>
              <a:t> ve výši 0,01 za každého úřadujícího </a:t>
            </a:r>
            <a:r>
              <a:rPr lang="cs-CZ" altLang="cs-CZ" sz="1800" b="1" dirty="0"/>
              <a:t>medailistu </a:t>
            </a:r>
            <a:r>
              <a:rPr lang="cs-CZ" altLang="cs-CZ" sz="1800" dirty="0"/>
              <a:t>z WGC / EGC / WSGP. Maximálně za 3 medailisty</a:t>
            </a:r>
          </a:p>
          <a:p>
            <a:r>
              <a:rPr lang="cs-CZ" altLang="cs-CZ" sz="1800" dirty="0"/>
              <a:t>Koeficient soutěže se může navýšit max. o 0,075 za umístěné piloty / pilotky a max. o 0,03 za medailisty z WGC / EGC / WSGP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1800" b="1" dirty="0"/>
              <a:t>K</a:t>
            </a:r>
            <a:r>
              <a:rPr lang="cs-CZ" sz="1800" b="1" baseline="-25000" dirty="0"/>
              <a:t>inp</a:t>
            </a:r>
            <a:r>
              <a:rPr lang="cs-CZ" sz="1800" b="1" dirty="0"/>
              <a:t> - korekce koeficientu K</a:t>
            </a:r>
            <a:r>
              <a:rPr lang="cs-CZ" sz="1800" b="1" baseline="-25000" dirty="0"/>
              <a:t>in</a:t>
            </a:r>
            <a:r>
              <a:rPr lang="cs-CZ" sz="1800" b="1" dirty="0"/>
              <a:t> dle počtu platných disciplín</a:t>
            </a:r>
          </a:p>
          <a:p>
            <a:pPr marL="0" indent="0">
              <a:buNone/>
            </a:pPr>
            <a:r>
              <a:rPr lang="pl-PL" altLang="cs-CZ" sz="1800" dirty="0"/>
              <a:t>		Počet platných disciplín </a:t>
            </a:r>
            <a:r>
              <a:rPr lang="pl-PL" altLang="cs-CZ" sz="1800" b="1" dirty="0"/>
              <a:t>0, 1, 2</a:t>
            </a:r>
            <a:r>
              <a:rPr lang="pl-PL" altLang="cs-CZ" sz="1800" dirty="0"/>
              <a:t>: K</a:t>
            </a:r>
            <a:r>
              <a:rPr lang="pl-PL" altLang="cs-CZ" sz="1800" baseline="-25000" dirty="0"/>
              <a:t>inp</a:t>
            </a:r>
            <a:r>
              <a:rPr lang="pl-PL" altLang="cs-CZ" sz="1800" dirty="0"/>
              <a:t> = 0</a:t>
            </a:r>
          </a:p>
          <a:p>
            <a:pPr marL="0" indent="0">
              <a:buNone/>
            </a:pPr>
            <a:r>
              <a:rPr lang="pl-PL" altLang="cs-CZ" sz="1800" dirty="0"/>
              <a:t>					    </a:t>
            </a:r>
            <a:r>
              <a:rPr lang="pl-PL" altLang="cs-CZ" sz="1800" b="1" dirty="0"/>
              <a:t>3</a:t>
            </a:r>
            <a:r>
              <a:rPr lang="pl-PL" altLang="cs-CZ" sz="1800" dirty="0"/>
              <a:t>: K</a:t>
            </a:r>
            <a:r>
              <a:rPr lang="pl-PL" altLang="cs-CZ" sz="1800" baseline="-25000" dirty="0"/>
              <a:t>p</a:t>
            </a:r>
            <a:r>
              <a:rPr lang="pl-PL" altLang="cs-CZ" sz="1800" dirty="0"/>
              <a:t> = -0,020</a:t>
            </a:r>
          </a:p>
          <a:p>
            <a:pPr marL="0" indent="0">
              <a:buNone/>
            </a:pPr>
            <a:r>
              <a:rPr lang="pl-PL" altLang="cs-CZ" sz="1800" dirty="0"/>
              <a:t>					    </a:t>
            </a:r>
            <a:r>
              <a:rPr lang="pl-PL" altLang="cs-CZ" sz="1800" b="1" dirty="0"/>
              <a:t>4</a:t>
            </a:r>
            <a:r>
              <a:rPr lang="pl-PL" altLang="cs-CZ" sz="1800" dirty="0"/>
              <a:t>: K</a:t>
            </a:r>
            <a:r>
              <a:rPr lang="pl-PL" altLang="cs-CZ" sz="1800" baseline="-25000" dirty="0"/>
              <a:t>p</a:t>
            </a:r>
            <a:r>
              <a:rPr lang="pl-PL" altLang="cs-CZ" sz="1800" dirty="0"/>
              <a:t> = 0,000</a:t>
            </a:r>
          </a:p>
          <a:p>
            <a:pPr marL="0" indent="0">
              <a:buNone/>
            </a:pPr>
            <a:r>
              <a:rPr lang="pl-PL" altLang="cs-CZ" sz="1800" dirty="0"/>
              <a:t>					    </a:t>
            </a:r>
            <a:r>
              <a:rPr lang="pl-PL" altLang="cs-CZ" sz="1800" b="1" dirty="0"/>
              <a:t>5</a:t>
            </a:r>
            <a:r>
              <a:rPr lang="pl-PL" altLang="cs-CZ" sz="1800" dirty="0"/>
              <a:t>: K</a:t>
            </a:r>
            <a:r>
              <a:rPr lang="pl-PL" altLang="cs-CZ" sz="1800" baseline="-25000" dirty="0"/>
              <a:t>p</a:t>
            </a:r>
            <a:r>
              <a:rPr lang="pl-PL" altLang="cs-CZ" sz="1800" dirty="0"/>
              <a:t> = 0,005 ... 9: Kp = 0,025</a:t>
            </a:r>
          </a:p>
          <a:p>
            <a:pPr marL="0" indent="0">
              <a:buNone/>
            </a:pPr>
            <a:r>
              <a:rPr lang="pl-PL" altLang="cs-CZ" sz="1800" dirty="0"/>
              <a:t>				      </a:t>
            </a:r>
            <a:r>
              <a:rPr lang="pl-PL" altLang="cs-CZ" sz="1800" b="1" dirty="0"/>
              <a:t>10</a:t>
            </a:r>
            <a:r>
              <a:rPr lang="pl-PL" altLang="cs-CZ" sz="1800" dirty="0"/>
              <a:t> a více: K</a:t>
            </a:r>
            <a:r>
              <a:rPr lang="pl-PL" altLang="cs-CZ" sz="1800" baseline="-25000" dirty="0"/>
              <a:t>p</a:t>
            </a:r>
            <a:r>
              <a:rPr lang="pl-PL" altLang="cs-CZ" sz="1800" dirty="0"/>
              <a:t> = 0,030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0A79BB4-A927-4B60-BFCB-DA4AF7D16D93}"/>
              </a:ext>
            </a:extLst>
          </p:cNvPr>
          <p:cNvSpPr txBox="1"/>
          <p:nvPr/>
        </p:nvSpPr>
        <p:spPr>
          <a:xfrm>
            <a:off x="457200" y="5177135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cs-CZ" sz="2400" b="1" dirty="0"/>
              <a:t>K</a:t>
            </a:r>
            <a:r>
              <a:rPr lang="pl-PL" altLang="cs-CZ" sz="2400" b="1" baseline="-25000" dirty="0"/>
              <a:t>inp</a:t>
            </a:r>
            <a:r>
              <a:rPr lang="pl-PL" altLang="cs-CZ" sz="2400" b="1" dirty="0"/>
              <a:t> = K</a:t>
            </a:r>
            <a:r>
              <a:rPr lang="pl-PL" altLang="cs-CZ" sz="2400" b="1" baseline="-25000" dirty="0"/>
              <a:t>i</a:t>
            </a:r>
            <a:r>
              <a:rPr lang="pl-PL" altLang="cs-CZ" sz="2400" b="1" dirty="0"/>
              <a:t> + K</a:t>
            </a:r>
            <a:r>
              <a:rPr lang="pl-PL" altLang="cs-CZ" sz="2400" b="1" baseline="-25000" dirty="0"/>
              <a:t>n1</a:t>
            </a:r>
            <a:r>
              <a:rPr lang="pl-PL" altLang="cs-CZ" sz="2400" b="1" dirty="0"/>
              <a:t> + K</a:t>
            </a:r>
            <a:r>
              <a:rPr lang="pl-PL" altLang="cs-CZ" sz="2400" b="1" baseline="-25000" dirty="0"/>
              <a:t>n2</a:t>
            </a:r>
            <a:r>
              <a:rPr lang="pl-PL" altLang="cs-CZ" sz="2400" b="1" dirty="0"/>
              <a:t> + K</a:t>
            </a:r>
            <a:r>
              <a:rPr lang="pl-PL" altLang="cs-CZ" sz="2400" b="1" baseline="-25000" dirty="0"/>
              <a:t>p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číslo snímku 5">
            <a:extLst>
              <a:ext uri="{FF2B5EF4-FFF2-40B4-BE49-F238E27FC236}">
                <a16:creationId xmlns:a16="http://schemas.microsoft.com/office/drawing/2014/main" id="{7C95B646-2041-422D-B2F4-3B7FEAA63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29C17E-5DCF-4CCA-A151-2346C7DB0D4C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GB" altLang="cs-CZ" sz="14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05C1F501-E8B6-4FBC-B068-77803D473D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Žebřík - Korigované body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74756" name="Picture 4" descr="LogoPKm">
            <a:extLst>
              <a:ext uri="{FF2B5EF4-FFF2-40B4-BE49-F238E27FC236}">
                <a16:creationId xmlns:a16="http://schemas.microsoft.com/office/drawing/2014/main" id="{B98752C5-2764-4AD8-848C-E4D9631664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7" name="Zástupný symbol pro obsah 2">
            <a:extLst>
              <a:ext uri="{FF2B5EF4-FFF2-40B4-BE49-F238E27FC236}">
                <a16:creationId xmlns:a16="http://schemas.microsoft.com/office/drawing/2014/main" id="{387592E3-79BE-453B-BD74-1E7B77E872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 sz="1800" b="1" dirty="0"/>
              <a:t>Korigované body pilota pro 1.000 bodový systém</a:t>
            </a:r>
          </a:p>
          <a:p>
            <a:pPr marL="0" indent="0">
              <a:buFontTx/>
              <a:buNone/>
            </a:pPr>
            <a:r>
              <a:rPr lang="cs-CZ" altLang="cs-CZ" sz="1800" dirty="0"/>
              <a:t>Korigované body pilota v soutěži / třídě </a:t>
            </a:r>
            <a:r>
              <a:rPr lang="cs-CZ" altLang="cs-CZ" sz="1800" b="1" dirty="0"/>
              <a:t>B</a:t>
            </a:r>
            <a:r>
              <a:rPr lang="cs-CZ" altLang="cs-CZ" sz="1800" b="1" baseline="-25000" dirty="0"/>
              <a:t>i</a:t>
            </a:r>
            <a:r>
              <a:rPr lang="cs-CZ" altLang="cs-CZ" sz="1800" b="1" dirty="0"/>
              <a:t> </a:t>
            </a:r>
            <a:r>
              <a:rPr lang="cs-CZ" altLang="cs-CZ" sz="1800" dirty="0"/>
              <a:t>jsou vypočteny z výsledkové listiny konečného pořadí podle vzorce:</a:t>
            </a:r>
          </a:p>
          <a:p>
            <a:pPr marL="360363" indent="0">
              <a:spcBef>
                <a:spcPts val="1200"/>
              </a:spcBef>
              <a:buFontTx/>
              <a:buNone/>
            </a:pPr>
            <a:r>
              <a:rPr lang="en-US" altLang="cs-CZ" sz="1800" b="1" dirty="0"/>
              <a:t>B</a:t>
            </a:r>
            <a:r>
              <a:rPr lang="en-US" altLang="cs-CZ" sz="1800" b="1" baseline="-25000" dirty="0"/>
              <a:t>i</a:t>
            </a:r>
            <a:r>
              <a:rPr lang="en-US" altLang="cs-CZ" sz="1800" b="1" dirty="0"/>
              <a:t> = BP / BV </a:t>
            </a:r>
            <a:r>
              <a:rPr lang="cs-CZ" altLang="cs-CZ" sz="1800" dirty="0"/>
              <a:t>x</a:t>
            </a:r>
            <a:r>
              <a:rPr lang="en-US" altLang="cs-CZ" sz="1800" dirty="0"/>
              <a:t> </a:t>
            </a:r>
            <a:r>
              <a:rPr lang="en-US" altLang="cs-CZ" sz="1800" b="1" dirty="0"/>
              <a:t>10.000 </a:t>
            </a:r>
            <a:r>
              <a:rPr lang="en-US" altLang="cs-CZ" sz="1800" dirty="0"/>
              <a:t>x </a:t>
            </a:r>
            <a:r>
              <a:rPr lang="en-US" altLang="cs-CZ" sz="1800" b="1" dirty="0"/>
              <a:t>0,7 </a:t>
            </a:r>
            <a:r>
              <a:rPr lang="en-US" altLang="cs-CZ" sz="1800" dirty="0"/>
              <a:t>+ </a:t>
            </a:r>
            <a:r>
              <a:rPr lang="en-US" altLang="cs-CZ" sz="1800" b="1" dirty="0"/>
              <a:t>(PPS - UP) / (PPS - 1) </a:t>
            </a:r>
            <a:r>
              <a:rPr lang="cs-CZ" altLang="cs-CZ" sz="1800" dirty="0"/>
              <a:t>x</a:t>
            </a:r>
            <a:r>
              <a:rPr lang="en-US" altLang="cs-CZ" sz="1800" dirty="0"/>
              <a:t> </a:t>
            </a:r>
            <a:r>
              <a:rPr lang="en-US" altLang="cs-CZ" sz="1800" b="1" dirty="0"/>
              <a:t>10.000 </a:t>
            </a:r>
            <a:r>
              <a:rPr lang="en-US" altLang="cs-CZ" sz="1800" dirty="0"/>
              <a:t>x </a:t>
            </a:r>
            <a:r>
              <a:rPr lang="en-US" altLang="cs-CZ" sz="1800" b="1" dirty="0"/>
              <a:t>0,3</a:t>
            </a:r>
          </a:p>
          <a:p>
            <a:pPr marL="0" indent="0">
              <a:spcBef>
                <a:spcPts val="1200"/>
              </a:spcBef>
              <a:buFontTx/>
              <a:buNone/>
            </a:pPr>
            <a:r>
              <a:rPr lang="cs-CZ" altLang="cs-CZ" sz="1800" b="1" dirty="0"/>
              <a:t>Korigované body pilota pro soutěže Grand Prix</a:t>
            </a:r>
          </a:p>
          <a:p>
            <a:pPr marL="0" indent="0">
              <a:buFontTx/>
              <a:buNone/>
            </a:pPr>
            <a:r>
              <a:rPr lang="cs-CZ" altLang="cs-CZ" sz="1800" dirty="0"/>
              <a:t>V případě soutěží typu Grand Prix a dalších soutěží s bodováním podle umístění v disciplíně jsou korigované body pilota v soutěži / třídě </a:t>
            </a:r>
            <a:r>
              <a:rPr lang="cs-CZ" altLang="cs-CZ" sz="1800" b="1" dirty="0"/>
              <a:t>B</a:t>
            </a:r>
            <a:r>
              <a:rPr lang="cs-CZ" altLang="cs-CZ" sz="1800" b="1" baseline="-25000" dirty="0"/>
              <a:t>i</a:t>
            </a:r>
            <a:r>
              <a:rPr lang="cs-CZ" altLang="cs-CZ" sz="1800" b="1" dirty="0"/>
              <a:t> </a:t>
            </a:r>
            <a:r>
              <a:rPr lang="cs-CZ" altLang="cs-CZ" sz="1800" dirty="0"/>
              <a:t>vypočteny z výsledkové listiny na základě celkového umístění pilota podle vzorce:</a:t>
            </a:r>
          </a:p>
          <a:p>
            <a:pPr marL="360363" indent="0">
              <a:spcBef>
                <a:spcPts val="1200"/>
              </a:spcBef>
              <a:buFontTx/>
              <a:buNone/>
            </a:pPr>
            <a:r>
              <a:rPr lang="cs-CZ" altLang="cs-CZ" sz="1800" b="1" dirty="0"/>
              <a:t>B</a:t>
            </a:r>
            <a:r>
              <a:rPr lang="cs-CZ" altLang="cs-CZ" sz="1800" b="1" baseline="-25000" dirty="0"/>
              <a:t>i </a:t>
            </a:r>
            <a:r>
              <a:rPr lang="en-US" altLang="cs-CZ" sz="1800" b="1" dirty="0"/>
              <a:t>= (PPS - UP) / (PPS - 1) </a:t>
            </a:r>
            <a:r>
              <a:rPr lang="cs-CZ" altLang="cs-CZ" sz="1800" dirty="0"/>
              <a:t>x</a:t>
            </a:r>
            <a:r>
              <a:rPr lang="en-US" altLang="cs-CZ" sz="1800" dirty="0"/>
              <a:t> </a:t>
            </a:r>
            <a:r>
              <a:rPr lang="en-US" altLang="cs-CZ" sz="1800" b="1" dirty="0"/>
              <a:t>10.000</a:t>
            </a:r>
            <a:endParaRPr lang="cs-CZ" altLang="cs-CZ" sz="1800" b="1" dirty="0"/>
          </a:p>
          <a:p>
            <a:pPr marL="0" indent="0">
              <a:spcBef>
                <a:spcPts val="1200"/>
              </a:spcBef>
              <a:buFontTx/>
              <a:buNone/>
            </a:pPr>
            <a:r>
              <a:rPr lang="cs-CZ" altLang="cs-CZ" sz="1800" dirty="0"/>
              <a:t>kde:	BP jsou body pilota v soutěži / třídě</a:t>
            </a:r>
          </a:p>
          <a:p>
            <a:pPr marL="0" indent="0">
              <a:buFontTx/>
              <a:buNone/>
            </a:pPr>
            <a:r>
              <a:rPr lang="cs-CZ" altLang="cs-CZ" sz="1800" dirty="0"/>
              <a:t>	BV jsou body vítěze v soutěži / třídě</a:t>
            </a:r>
          </a:p>
          <a:p>
            <a:pPr marL="0" indent="0">
              <a:buNone/>
            </a:pPr>
            <a:r>
              <a:rPr lang="cs-CZ" altLang="cs-CZ" sz="1800" dirty="0"/>
              <a:t>	PPS pořadí posledního soutěžícího v soutěži / třídě</a:t>
            </a:r>
          </a:p>
          <a:p>
            <a:pPr marL="0" indent="0">
              <a:buFontTx/>
              <a:buNone/>
            </a:pPr>
            <a:r>
              <a:rPr lang="cs-CZ" altLang="cs-CZ" sz="1800" dirty="0"/>
              <a:t>	UP je umístění pilota v soutěži / třídě</a:t>
            </a:r>
          </a:p>
          <a:p>
            <a:pPr marL="0" indent="0">
              <a:buFontTx/>
              <a:buNone/>
            </a:pPr>
            <a:endParaRPr lang="en-US" altLang="cs-CZ" sz="1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5">
            <a:extLst>
              <a:ext uri="{FF2B5EF4-FFF2-40B4-BE49-F238E27FC236}">
                <a16:creationId xmlns:a16="http://schemas.microsoft.com/office/drawing/2014/main" id="{5423D4D2-4F96-4FF3-82BB-ADCED43B5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533720-BC43-4ED8-BB78-3680560A7A52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cs-CZ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52DB011-129F-4FDB-A660-8278CB80EA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Centralizované soutěže AeČR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7172" name="Picture 4" descr="LogoPKm">
            <a:extLst>
              <a:ext uri="{FF2B5EF4-FFF2-40B4-BE49-F238E27FC236}">
                <a16:creationId xmlns:a16="http://schemas.microsoft.com/office/drawing/2014/main" id="{5839A8EE-D884-42B7-A0D3-DE3152108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7CF5EE08-C549-497C-AF24-C1667276C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altLang="cs-CZ" sz="1800" dirty="0"/>
              <a:t>S výjimkou zahraničních účastníků, je podmínkou účasti na soutěžích pořádaných AeČR členství pilota/pilotky v AeČR a plnění povinností člena AeČR, nebo u nečlenů AeČR držení platné Sportovní licencí FAI, vydané v souladu se Sportovním řádem FAI - všeobecný díl</a:t>
            </a:r>
            <a:endParaRPr lang="cs-CZ" altLang="cs-CZ" sz="1800" b="1" dirty="0"/>
          </a:p>
          <a:p>
            <a:pPr marL="0" indent="0">
              <a:spcBef>
                <a:spcPts val="1800"/>
              </a:spcBef>
              <a:buFontTx/>
              <a:buNone/>
              <a:defRPr/>
            </a:pPr>
            <a:r>
              <a:rPr lang="cs-CZ" altLang="cs-CZ" sz="1800" b="1" dirty="0"/>
              <a:t>1. Mistrovství ČR</a:t>
            </a:r>
          </a:p>
          <a:p>
            <a:pPr marL="0" indent="0">
              <a:buFontTx/>
              <a:buNone/>
              <a:defRPr/>
            </a:pPr>
            <a:r>
              <a:rPr lang="cs-CZ" altLang="cs-CZ" sz="1800" dirty="0"/>
              <a:t>AeČR pořádá v jednoletém cyklu tyto soutěže:</a:t>
            </a:r>
            <a:endParaRPr lang="cs-CZ" altLang="cs-CZ" sz="1800" b="1" dirty="0"/>
          </a:p>
          <a:p>
            <a:pPr>
              <a:defRPr/>
            </a:pPr>
            <a:r>
              <a:rPr lang="cs-CZ" altLang="cs-CZ" sz="1800" dirty="0"/>
              <a:t>Plachtařské mistrovství ČR (PMČR)</a:t>
            </a:r>
          </a:p>
          <a:p>
            <a:pPr>
              <a:defRPr/>
            </a:pPr>
            <a:r>
              <a:rPr lang="cs-CZ" altLang="cs-CZ" sz="1800" dirty="0"/>
              <a:t>Plachtařské mistrovství ČR juniorů (PMČRj)</a:t>
            </a:r>
          </a:p>
          <a:p>
            <a:pPr>
              <a:defRPr/>
            </a:pPr>
            <a:r>
              <a:rPr lang="cs-CZ" altLang="cs-CZ" sz="1800" dirty="0"/>
              <a:t>Plachtařské mistrovství regionů (PMRg)</a:t>
            </a:r>
          </a:p>
          <a:p>
            <a:pPr marL="0" indent="0">
              <a:buFontTx/>
              <a:buNone/>
              <a:defRPr/>
            </a:pPr>
            <a:r>
              <a:rPr lang="cs-CZ" altLang="cs-CZ" sz="1800" dirty="0"/>
              <a:t>Jednotlivá Mistrovství jsou pořádána a přidělována na základě konkursu, který vyhodnocuje a soutěže přiděluje PK (OSKBL)</a:t>
            </a:r>
          </a:p>
          <a:p>
            <a:pPr marL="0" indent="0">
              <a:spcBef>
                <a:spcPts val="1800"/>
              </a:spcBef>
              <a:buFontTx/>
              <a:buNone/>
              <a:defRPr/>
            </a:pPr>
            <a:r>
              <a:rPr lang="cs-CZ" altLang="cs-CZ" sz="1800" b="1" dirty="0"/>
              <a:t>2. Místní plachtařské soutěže</a:t>
            </a:r>
          </a:p>
          <a:p>
            <a:pPr marL="0" indent="0">
              <a:buFontTx/>
              <a:buNone/>
              <a:defRPr/>
            </a:pPr>
            <a:r>
              <a:rPr lang="cs-CZ" altLang="cs-CZ" sz="1800" dirty="0"/>
              <a:t>Místní plachtařské soutěže MPS pořádají jednotlivé místní aerokluby podle svých možností a zájmu pilotů. Nominaci provádí Pořadatel soutěže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Zástupný symbol pro číslo snímku 5">
            <a:extLst>
              <a:ext uri="{FF2B5EF4-FFF2-40B4-BE49-F238E27FC236}">
                <a16:creationId xmlns:a16="http://schemas.microsoft.com/office/drawing/2014/main" id="{77E6ACE8-A5E1-466B-B1F0-3AC18B680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15674C-A7B6-434F-8551-AB39BD767F46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GB" altLang="cs-CZ" sz="14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7A382869-9A8D-4EA9-9BC3-BF76990EDB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Jiná kritéria pro nominaci, Závěr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76804" name="Picture 4" descr="LogoPKm">
            <a:extLst>
              <a:ext uri="{FF2B5EF4-FFF2-40B4-BE49-F238E27FC236}">
                <a16:creationId xmlns:a16="http://schemas.microsoft.com/office/drawing/2014/main" id="{37164DC4-A887-478F-BED9-C1AADF9F0B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F22DF4C0-92B6-482B-AC64-9000A9A59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1800" dirty="0"/>
              <a:t>PK </a:t>
            </a:r>
            <a:r>
              <a:rPr lang="cs-CZ" altLang="cs-CZ" sz="1800" b="1" dirty="0"/>
              <a:t>může nominovat </a:t>
            </a:r>
            <a:r>
              <a:rPr lang="cs-CZ" altLang="cs-CZ" sz="1800" dirty="0"/>
              <a:t>na jednotlivé </a:t>
            </a:r>
            <a:r>
              <a:rPr lang="cs-CZ" altLang="cs-CZ" sz="1800" b="1" dirty="0"/>
              <a:t>soutěže </a:t>
            </a:r>
            <a:r>
              <a:rPr lang="cs-CZ" altLang="cs-CZ" sz="1800" dirty="0"/>
              <a:t>a do </a:t>
            </a:r>
            <a:r>
              <a:rPr lang="cs-CZ" altLang="cs-CZ" sz="1800" b="1" dirty="0"/>
              <a:t>RD </a:t>
            </a:r>
            <a:r>
              <a:rPr lang="cs-CZ" altLang="cs-CZ" sz="1800" dirty="0"/>
              <a:t>soutěžící s odpovídající výkonností a kvalifikací:</a:t>
            </a:r>
          </a:p>
          <a:p>
            <a:pPr>
              <a:defRPr/>
            </a:pPr>
            <a:r>
              <a:rPr lang="cs-CZ" altLang="cs-CZ" sz="1800" dirty="0"/>
              <a:t>pokud prokázali mimořádnou výkonnost v některé z plachtařských soutěží</a:t>
            </a:r>
          </a:p>
          <a:p>
            <a:pPr>
              <a:defRPr/>
            </a:pPr>
            <a:r>
              <a:rPr lang="cs-CZ" altLang="cs-CZ" sz="1800" dirty="0"/>
              <a:t>po přestávce v létání způsobené úrazem nebo nemocí</a:t>
            </a:r>
          </a:p>
          <a:p>
            <a:pPr>
              <a:defRPr/>
            </a:pPr>
            <a:r>
              <a:rPr lang="cs-CZ" altLang="cs-CZ" sz="1800" dirty="0"/>
              <a:t>po přestávce v létání způsobené výkonem povolání</a:t>
            </a:r>
          </a:p>
          <a:p>
            <a:pPr>
              <a:defRPr/>
            </a:pPr>
            <a:r>
              <a:rPr lang="cs-CZ" altLang="cs-CZ" sz="1800" dirty="0"/>
              <a:t>pilotky po přestávce v létání způsobené mateřstvím</a:t>
            </a:r>
          </a:p>
          <a:p>
            <a:pPr>
              <a:defRPr/>
            </a:pPr>
            <a:r>
              <a:rPr lang="cs-CZ" altLang="cs-CZ" sz="1800" dirty="0"/>
              <a:t>ostatní, kteří o to požádají a PK rozhodne o vyhovění jejich žádosti</a:t>
            </a:r>
          </a:p>
          <a:p>
            <a:pPr marL="0" indent="0">
              <a:buFontTx/>
              <a:buNone/>
              <a:defRPr/>
            </a:pPr>
            <a:endParaRPr lang="cs-CZ" altLang="cs-CZ" sz="1800" dirty="0"/>
          </a:p>
          <a:p>
            <a:pPr marL="0" indent="0">
              <a:buFontTx/>
              <a:buNone/>
              <a:defRPr/>
            </a:pPr>
            <a:r>
              <a:rPr lang="cs-CZ" altLang="cs-CZ" sz="1800" b="1" dirty="0"/>
              <a:t>Závěrem:</a:t>
            </a:r>
          </a:p>
          <a:p>
            <a:pPr>
              <a:defRPr/>
            </a:pPr>
            <a:r>
              <a:rPr lang="cs-CZ" altLang="cs-CZ" sz="1800" dirty="0"/>
              <a:t>V SŘ je od roku 2005 již 9 změn</a:t>
            </a:r>
          </a:p>
          <a:p>
            <a:pPr>
              <a:defRPr/>
            </a:pPr>
            <a:r>
              <a:rPr lang="cs-CZ" altLang="cs-CZ" sz="1800" dirty="0"/>
              <a:t>SŘ obsahuje vzor Přihlášky pilota do soutěže</a:t>
            </a:r>
          </a:p>
          <a:p>
            <a:pPr>
              <a:defRPr/>
            </a:pPr>
            <a:r>
              <a:rPr lang="cs-CZ" altLang="cs-CZ" sz="1800" dirty="0"/>
              <a:t>SŘ obsahuje vzor Přihlášky k pořádání - organizaci plachtařské soutěže</a:t>
            </a:r>
          </a:p>
          <a:p>
            <a:pPr>
              <a:defRPr/>
            </a:pPr>
            <a:r>
              <a:rPr lang="cs-CZ" altLang="cs-CZ" sz="1800" dirty="0"/>
              <a:t>SŘ obsahuje postup Odvolání pilota k Aeroklubu České republiky proti rozhodnutí Jury na plachtařských soutěžích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číslo snímku 5">
            <a:extLst>
              <a:ext uri="{FF2B5EF4-FFF2-40B4-BE49-F238E27FC236}">
                <a16:creationId xmlns:a16="http://schemas.microsoft.com/office/drawing/2014/main" id="{C44C9A66-7866-4CB7-9E5A-F9FF27599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BE4477-114C-4B82-B120-527DB8C9A761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GB" altLang="cs-CZ" sz="1400"/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0BA83FBD-0855-4693-BAD9-8C20A4BB5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 err="1">
                <a:solidFill>
                  <a:schemeClr val="accent2"/>
                </a:solidFill>
              </a:rPr>
              <a:t>The</a:t>
            </a:r>
            <a:r>
              <a:rPr lang="cs-CZ" altLang="cs-CZ" sz="2800" b="1" dirty="0">
                <a:solidFill>
                  <a:schemeClr val="accent2"/>
                </a:solidFill>
              </a:rPr>
              <a:t> End!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78852" name="Picture 4" descr="LogoPKm">
            <a:extLst>
              <a:ext uri="{FF2B5EF4-FFF2-40B4-BE49-F238E27FC236}">
                <a16:creationId xmlns:a16="http://schemas.microsoft.com/office/drawing/2014/main" id="{57D22C44-873F-425B-9621-CC8645B16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2A8314C7-5C7F-43EB-A90E-320250207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sz="1800" dirty="0"/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endParaRPr lang="cs-CZ" altLang="cs-CZ" sz="1800" dirty="0"/>
          </a:p>
          <a:p>
            <a:pPr marL="0" indent="0">
              <a:buFontTx/>
              <a:buNone/>
              <a:defRPr/>
            </a:pPr>
            <a:endParaRPr lang="cs-CZ" altLang="cs-CZ" sz="1800" dirty="0"/>
          </a:p>
          <a:p>
            <a:pPr marL="0" indent="0">
              <a:buFontTx/>
              <a:buNone/>
              <a:defRPr/>
            </a:pPr>
            <a:endParaRPr lang="cs-CZ" altLang="cs-CZ" sz="1800" dirty="0"/>
          </a:p>
          <a:p>
            <a:pPr marL="0" indent="0">
              <a:buFontTx/>
              <a:buNone/>
              <a:defRPr/>
            </a:pPr>
            <a:endParaRPr lang="cs-CZ" altLang="cs-CZ" sz="1800" dirty="0"/>
          </a:p>
          <a:p>
            <a:pPr marL="0" indent="0">
              <a:buFontTx/>
              <a:buNone/>
              <a:defRPr/>
            </a:pPr>
            <a:endParaRPr lang="cs-CZ" altLang="cs-CZ" sz="1800" dirty="0"/>
          </a:p>
          <a:p>
            <a:pPr marL="0" indent="0">
              <a:buFontTx/>
              <a:buNone/>
              <a:defRPr/>
            </a:pPr>
            <a:endParaRPr lang="cs-CZ" altLang="cs-CZ" sz="1800" dirty="0"/>
          </a:p>
          <a:p>
            <a:pPr marL="0" indent="0">
              <a:buFontTx/>
              <a:buNone/>
              <a:defRPr/>
            </a:pPr>
            <a:endParaRPr lang="cs-CZ" altLang="cs-CZ" sz="1800" dirty="0"/>
          </a:p>
          <a:p>
            <a:pPr marL="0" indent="0">
              <a:buFontTx/>
              <a:buNone/>
              <a:defRPr/>
            </a:pPr>
            <a:r>
              <a:rPr lang="cs-CZ" altLang="cs-CZ" sz="1800" dirty="0"/>
              <a:t>Petr Koutný</a:t>
            </a:r>
          </a:p>
          <a:p>
            <a:pPr marL="0" indent="0">
              <a:buFontTx/>
              <a:buNone/>
              <a:defRPr/>
            </a:pPr>
            <a:r>
              <a:rPr lang="cs-CZ" altLang="cs-CZ" sz="1800" dirty="0"/>
              <a:t>E: </a:t>
            </a:r>
            <a:r>
              <a:rPr lang="cs-CZ" altLang="cs-CZ" sz="1800" dirty="0">
                <a:hlinkClick r:id="rId4"/>
              </a:rPr>
              <a:t>pkoutny@gmail.com</a:t>
            </a:r>
            <a:endParaRPr lang="cs-CZ" altLang="cs-CZ" sz="1800" dirty="0"/>
          </a:p>
          <a:p>
            <a:pPr marL="0" indent="0">
              <a:buFontTx/>
              <a:buNone/>
              <a:defRPr/>
            </a:pPr>
            <a:r>
              <a:rPr lang="cs-CZ" altLang="cs-CZ" sz="1800" dirty="0"/>
              <a:t>M: 603 151 785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13B9F8AB-E957-404B-8C85-BC4AFBC63A50}"/>
              </a:ext>
            </a:extLst>
          </p:cNvPr>
          <p:cNvSpPr/>
          <p:nvPr/>
        </p:nvSpPr>
        <p:spPr>
          <a:xfrm>
            <a:off x="3124200" y="914400"/>
            <a:ext cx="3124200" cy="47089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30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5">
            <a:extLst>
              <a:ext uri="{FF2B5EF4-FFF2-40B4-BE49-F238E27FC236}">
                <a16:creationId xmlns:a16="http://schemas.microsoft.com/office/drawing/2014/main" id="{CC85C08B-C667-4971-8F27-F51D80238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1068CB-C548-4691-BA31-B3D5AC618640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cs-CZ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1CE1DBE4-CA17-423C-82F7-2D1E77EBEE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Decentralizovaná soutěže AeČR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9220" name="Picture 4" descr="LogoPKm">
            <a:extLst>
              <a:ext uri="{FF2B5EF4-FFF2-40B4-BE49-F238E27FC236}">
                <a16:creationId xmlns:a16="http://schemas.microsoft.com/office/drawing/2014/main" id="{04061D21-29DF-4D88-9C47-0257A6A67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70B79CBC-0CA4-4FCA-A2CD-B88D983A9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1800" b="1" dirty="0"/>
              <a:t>3. Celostátní plachtařská soutěž (CPS)</a:t>
            </a:r>
          </a:p>
          <a:p>
            <a:pPr marL="0" indent="0">
              <a:buFontTx/>
              <a:buNone/>
              <a:defRPr/>
            </a:pPr>
            <a:r>
              <a:rPr lang="cs-CZ" altLang="cs-CZ" sz="1800" dirty="0"/>
              <a:t>AeČR pořádá v jednoletém cyklu decentralizovanou soutěž CPS. Soutěž CPS je pořádána ve dvou kategoriích: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sz="1800" dirty="0"/>
              <a:t>Národní CPS 		CPS-CZ</a:t>
            </a:r>
          </a:p>
          <a:p>
            <a:pPr>
              <a:defRPr/>
            </a:pPr>
            <a:r>
              <a:rPr lang="cs-CZ" altLang="cs-CZ" sz="1800" dirty="0"/>
              <a:t>Mezinárodní CPS	CPS-INT</a:t>
            </a:r>
          </a:p>
          <a:p>
            <a:pPr marL="0" indent="0">
              <a:spcBef>
                <a:spcPts val="1200"/>
              </a:spcBef>
              <a:buFontTx/>
              <a:buNone/>
              <a:defRPr/>
            </a:pPr>
            <a:r>
              <a:rPr lang="cs-CZ" altLang="cs-CZ" sz="1800" dirty="0"/>
              <a:t>Pro nominaci na soutěže AeČR jsou použity výsledky mezinárodní CPS-INT</a:t>
            </a:r>
          </a:p>
          <a:p>
            <a:pPr marL="0" indent="0">
              <a:buFontTx/>
              <a:buNone/>
              <a:defRPr/>
            </a:pPr>
            <a:r>
              <a:rPr lang="cs-CZ" altLang="cs-CZ" sz="1800" dirty="0"/>
              <a:t>Pro pořádání a vyhodnocení CPS-Online platí samostatná pravidla zpracovaná PK</a:t>
            </a:r>
          </a:p>
          <a:p>
            <a:pPr marL="0" indent="0">
              <a:buFont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5">
            <a:extLst>
              <a:ext uri="{FF2B5EF4-FFF2-40B4-BE49-F238E27FC236}">
                <a16:creationId xmlns:a16="http://schemas.microsoft.com/office/drawing/2014/main" id="{527F6BFA-280F-4409-9EA6-03C5A08F2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DE4A70A-DC1F-4996-BBA2-D6049C13574A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cs-CZ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D73AE98E-2FEE-45A9-AC60-DCBDA82777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>
                <a:solidFill>
                  <a:schemeClr val="accent2"/>
                </a:solidFill>
              </a:rPr>
              <a:t>GNSS FR</a:t>
            </a:r>
            <a:endParaRPr lang="en-GB" altLang="cs-CZ" sz="2800" b="1">
              <a:solidFill>
                <a:schemeClr val="accent2"/>
              </a:solidFill>
            </a:endParaRPr>
          </a:p>
        </p:txBody>
      </p:sp>
      <p:pic>
        <p:nvPicPr>
          <p:cNvPr id="11268" name="Picture 4" descr="LogoPKm">
            <a:extLst>
              <a:ext uri="{FF2B5EF4-FFF2-40B4-BE49-F238E27FC236}">
                <a16:creationId xmlns:a16="http://schemas.microsoft.com/office/drawing/2014/main" id="{E99F6886-2199-4CAD-908D-C1CC5A5126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Zástupný symbol pro obsah 2">
            <a:extLst>
              <a:ext uri="{FF2B5EF4-FFF2-40B4-BE49-F238E27FC236}">
                <a16:creationId xmlns:a16="http://schemas.microsoft.com/office/drawing/2014/main" id="{563A43AA-0C19-4B17-B234-7385BAF568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altLang="cs-CZ" sz="1800" b="1" dirty="0"/>
              <a:t>Zařízení pro kontrolu letu</a:t>
            </a:r>
          </a:p>
          <a:p>
            <a:pPr marL="0" indent="0">
              <a:buFontTx/>
              <a:buNone/>
            </a:pPr>
            <a:r>
              <a:rPr lang="cs-CZ" altLang="cs-CZ" sz="1800" dirty="0"/>
              <a:t>Pro kontrolu letů mohou být použita pouze záznamová zařízení GNSS FR schválená Mezinárodní plachtařskou komisí (IGC) FAI: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cs-CZ" sz="1800" b="0" i="0" u="none" strike="noStrike" baseline="0" dirty="0">
                <a:solidFill>
                  <a:srgbClr val="0000FF"/>
                </a:solidFill>
                <a:latin typeface="CIDFont+F5"/>
                <a:hlinkClick r:id="rId4"/>
              </a:rPr>
              <a:t>https://www.fai.org/page/igc-approved-flight-recorders</a:t>
            </a:r>
            <a:endParaRPr lang="cs-CZ" altLang="cs-CZ" sz="1800" b="1" dirty="0"/>
          </a:p>
          <a:p>
            <a:pPr marL="0" indent="0">
              <a:buFontTx/>
              <a:buNone/>
            </a:pPr>
            <a:r>
              <a:rPr lang="cs-CZ" altLang="cs-CZ" sz="1800" dirty="0"/>
              <a:t>Pokud bude zjištěna manipulace s IGC souborem za účelem prospěchu, bude osoba, která manipulaci provedla, i osoba, která má z takové manipulace prospěch, vyloučena ze soutěží AeČR (PMČR, PMČRj, PMRg, CPS a Žebříků pilotů) na dobu 5 let</a:t>
            </a:r>
            <a:endParaRPr lang="cs-CZ" altLang="cs-CZ" sz="1800" b="1" dirty="0"/>
          </a:p>
          <a:p>
            <a:pPr marL="0" indent="0">
              <a:buFontTx/>
              <a:buNone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>
            <a:extLst>
              <a:ext uri="{FF2B5EF4-FFF2-40B4-BE49-F238E27FC236}">
                <a16:creationId xmlns:a16="http://schemas.microsoft.com/office/drawing/2014/main" id="{FE67CE4E-1293-4941-8BD0-60E7826A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22BFAA-BDD9-4EFE-853A-9893ABF40724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cs-CZ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6808FC4A-FA76-41DE-8B9D-02D247E1E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>
                <a:solidFill>
                  <a:schemeClr val="accent2"/>
                </a:solidFill>
              </a:rPr>
              <a:t>Třídy soutěží</a:t>
            </a:r>
            <a:endParaRPr lang="en-GB" altLang="cs-CZ" sz="2800" b="1">
              <a:solidFill>
                <a:schemeClr val="accent2"/>
              </a:solidFill>
            </a:endParaRPr>
          </a:p>
        </p:txBody>
      </p:sp>
      <p:pic>
        <p:nvPicPr>
          <p:cNvPr id="15364" name="Picture 4" descr="LogoPKm">
            <a:extLst>
              <a:ext uri="{FF2B5EF4-FFF2-40B4-BE49-F238E27FC236}">
                <a16:creationId xmlns:a16="http://schemas.microsoft.com/office/drawing/2014/main" id="{D1BEAFB1-3AF9-4F35-84C8-7D8F038B7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396EE560-06C2-4FCF-BB73-518A6083E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b="1" dirty="0"/>
              <a:t>Minimální počet soutěžících</a:t>
            </a:r>
            <a:r>
              <a:rPr lang="cs-CZ" altLang="cs-CZ" sz="1800" dirty="0"/>
              <a:t>, nutný pro otevření samostatné soutěžní třídy a pro vyhlášení Mistra / Mistryně / vítěze, je </a:t>
            </a:r>
            <a:r>
              <a:rPr lang="cs-CZ" altLang="cs-CZ" sz="1800" b="1" dirty="0"/>
              <a:t>10</a:t>
            </a:r>
            <a:r>
              <a:rPr lang="cs-CZ" altLang="cs-CZ" sz="1800" dirty="0"/>
              <a:t>. Rozhodující je počet soutěžících, kteří provedou soutěžní vzlet v 1. soutěžním dni soutěže</a:t>
            </a:r>
          </a:p>
          <a:p>
            <a:pPr>
              <a:defRPr/>
            </a:pPr>
            <a:r>
              <a:rPr lang="cs-CZ" altLang="cs-CZ" sz="1800" dirty="0"/>
              <a:t>Do počtu soutěžících ve třídě se </a:t>
            </a:r>
            <a:r>
              <a:rPr lang="cs-CZ" altLang="cs-CZ" sz="1800" b="1" dirty="0"/>
              <a:t>započítávají </a:t>
            </a:r>
            <a:r>
              <a:rPr lang="cs-CZ" altLang="cs-CZ" sz="1800" dirty="0"/>
              <a:t>i</a:t>
            </a:r>
            <a:r>
              <a:rPr lang="cs-CZ" altLang="cs-CZ" sz="1800" b="1" dirty="0"/>
              <a:t> zahraniční účastníci</a:t>
            </a:r>
          </a:p>
          <a:p>
            <a:pPr>
              <a:defRPr/>
            </a:pPr>
            <a:r>
              <a:rPr lang="cs-CZ" altLang="cs-CZ" sz="1800" dirty="0"/>
              <a:t>PK si vyhrazuje právo stanovit, nebo omezit třídy, ve kterých bude Mistrovství pořádáno</a:t>
            </a:r>
          </a:p>
          <a:p>
            <a:pPr>
              <a:defRPr/>
            </a:pPr>
            <a:r>
              <a:rPr lang="cs-CZ" altLang="cs-CZ" sz="1800" dirty="0"/>
              <a:t>Není-li v tomto SŘ stanoveno jinak, otevření tříd, jejich specifikaci, rozpětí indexů a referenční indexy kluzáků pro danou soutěž stanoví PK v zápise ze svého jednání</a:t>
            </a:r>
            <a:endParaRPr lang="cs-CZ" altLang="cs-CZ" sz="1800" b="1" dirty="0"/>
          </a:p>
          <a:p>
            <a:pPr>
              <a:defRPr/>
            </a:pPr>
            <a:r>
              <a:rPr lang="cs-CZ" altLang="cs-CZ" sz="1800" dirty="0"/>
              <a:t>Rozpětí indexů a referenční indexy budou stanoveny s ohledem na skladbu soutěžních kluzáků v dané třídě</a:t>
            </a:r>
          </a:p>
          <a:p>
            <a:pPr>
              <a:defRPr/>
            </a:pPr>
            <a:r>
              <a:rPr lang="cs-CZ" altLang="cs-CZ" sz="1800" dirty="0"/>
              <a:t>Pořadatel má právo omezit maximální vzletovou hmotnost třídy v návaznosti na místní podmínky (vlečná letadla, únosnost letiště, apod.)</a:t>
            </a:r>
          </a:p>
          <a:p>
            <a:pPr marL="0" indent="0">
              <a:buFont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5">
            <a:extLst>
              <a:ext uri="{FF2B5EF4-FFF2-40B4-BE49-F238E27FC236}">
                <a16:creationId xmlns:a16="http://schemas.microsoft.com/office/drawing/2014/main" id="{34747C3A-AC0B-4EFD-995E-DC2677573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C57C09-BD11-462F-96CA-53F9E876D633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cs-CZ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9CEC029-B61B-4A9B-88F4-0748316A9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Indexové listy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13316" name="Picture 4" descr="LogoPKm">
            <a:extLst>
              <a:ext uri="{FF2B5EF4-FFF2-40B4-BE49-F238E27FC236}">
                <a16:creationId xmlns:a16="http://schemas.microsoft.com/office/drawing/2014/main" id="{1E1FCC72-186A-4EE1-86A9-227755F6D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ABC3292B-476B-4840-B68E-C8921995C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1800" dirty="0"/>
              <a:t>Pro porovnání výkonnosti kluzáků v handicapovaných třídách bude použit některý z indexových listů: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sz="1800" b="1" dirty="0"/>
              <a:t>CZ indexový list PK AeČR (CZIL)</a:t>
            </a:r>
          </a:p>
          <a:p>
            <a:pPr>
              <a:defRPr/>
            </a:pPr>
            <a:r>
              <a:rPr lang="cs-CZ" altLang="cs-CZ" sz="1800" dirty="0"/>
              <a:t>nebo indexový list IGC (IGC Handicap List)</a:t>
            </a:r>
          </a:p>
          <a:p>
            <a:pPr>
              <a:defRPr/>
            </a:pPr>
            <a:r>
              <a:rPr lang="cs-CZ" altLang="cs-CZ" sz="1800" dirty="0"/>
              <a:t>nebo indexový list DAeC</a:t>
            </a:r>
          </a:p>
          <a:p>
            <a:pPr marL="0" indent="0">
              <a:buFontTx/>
              <a:buNone/>
              <a:defRPr/>
            </a:pPr>
            <a:r>
              <a:rPr lang="cs-CZ" altLang="cs-CZ" sz="1800" dirty="0"/>
              <a:t>platný pro daný kalendářní rok</a:t>
            </a:r>
          </a:p>
          <a:p>
            <a:pPr marL="0" indent="0">
              <a:spcBef>
                <a:spcPts val="1200"/>
              </a:spcBef>
              <a:buFontTx/>
              <a:buNone/>
              <a:defRPr/>
            </a:pPr>
            <a:r>
              <a:rPr lang="cs-CZ" altLang="cs-CZ" sz="1800" dirty="0"/>
              <a:t>O použití indexového listu v dané třídě rozhoduje PK v zápise ze svého jednání. PK si vyhrazuje právo upravit indexy vybraných kluzáků</a:t>
            </a:r>
          </a:p>
          <a:p>
            <a:pPr marL="0" indent="0">
              <a:buFont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5">
            <a:extLst>
              <a:ext uri="{FF2B5EF4-FFF2-40B4-BE49-F238E27FC236}">
                <a16:creationId xmlns:a16="http://schemas.microsoft.com/office/drawing/2014/main" id="{B30A2743-585C-4800-9DE0-0EB01A1DD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C1F490-24D5-4B46-AE40-42209E36834E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cs-CZ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840B75B5-0255-4E6E-92B8-8C90E4CFFF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Třídy Mistrovství ČR - Klubová třída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17412" name="Picture 4" descr="LogoPKm">
            <a:extLst>
              <a:ext uri="{FF2B5EF4-FFF2-40B4-BE49-F238E27FC236}">
                <a16:creationId xmlns:a16="http://schemas.microsoft.com/office/drawing/2014/main" id="{7E1ABF13-AB68-470E-AFF1-8CF5E98F42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ástupný symbol pro obsah 2">
            <a:extLst>
              <a:ext uri="{FF2B5EF4-FFF2-40B4-BE49-F238E27FC236}">
                <a16:creationId xmlns:a16="http://schemas.microsoft.com/office/drawing/2014/main" id="{9C0EE4CF-C5BE-4037-815B-1D77A3887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1800" b="1" dirty="0"/>
              <a:t>Klubová třída</a:t>
            </a:r>
          </a:p>
          <a:p>
            <a:pPr>
              <a:defRPr/>
            </a:pPr>
            <a:r>
              <a:rPr lang="cs-CZ" altLang="cs-CZ" sz="1800" dirty="0"/>
              <a:t>Soutěží </a:t>
            </a:r>
            <a:r>
              <a:rPr lang="cs-CZ" altLang="cs-CZ" sz="1800" b="1" dirty="0"/>
              <a:t>Klub </a:t>
            </a:r>
            <a:r>
              <a:rPr lang="cs-CZ" altLang="cs-CZ" sz="1800" dirty="0" err="1"/>
              <a:t>třídz</a:t>
            </a:r>
            <a:r>
              <a:rPr lang="cs-CZ" altLang="cs-CZ" sz="1800" dirty="0"/>
              <a:t> se mohou zúčastnit pouze kluzáky splňující podmínky SC3 a </a:t>
            </a:r>
            <a:r>
              <a:rPr lang="cs-CZ" altLang="cs-CZ" sz="1800" b="1" dirty="0"/>
              <a:t>zařazené do indexového listu </a:t>
            </a:r>
            <a:r>
              <a:rPr lang="cs-CZ" altLang="cs-CZ" sz="1800" dirty="0"/>
              <a:t>IGC, případně do indexového listu stanoveném PK pro danou soutěž</a:t>
            </a:r>
          </a:p>
          <a:p>
            <a:pPr>
              <a:defRPr/>
            </a:pPr>
            <a:r>
              <a:rPr lang="cs-CZ" altLang="cs-CZ" sz="1800" dirty="0"/>
              <a:t>Soutěžní tratě </a:t>
            </a:r>
            <a:r>
              <a:rPr lang="cs-CZ" altLang="cs-CZ" sz="1800" b="1" dirty="0"/>
              <a:t>Klub </a:t>
            </a:r>
            <a:r>
              <a:rPr lang="cs-CZ" altLang="cs-CZ" sz="1800" dirty="0"/>
              <a:t>třídy budou vyhlašovány na kluzák s </a:t>
            </a:r>
            <a:r>
              <a:rPr lang="cs-CZ" altLang="cs-CZ" sz="1800" b="1" dirty="0"/>
              <a:t>referenčním indexem </a:t>
            </a:r>
            <a:r>
              <a:rPr lang="cs-CZ" altLang="cs-CZ" sz="1800" dirty="0"/>
              <a:t>stanoveným PK </a:t>
            </a:r>
            <a:r>
              <a:rPr lang="cs-CZ" altLang="cs-CZ" sz="1600" dirty="0">
                <a:solidFill>
                  <a:srgbClr val="FF0000"/>
                </a:solidFill>
              </a:rPr>
              <a:t>– toto bude zřejmě v rámci ZM10 odstraněno</a:t>
            </a:r>
          </a:p>
          <a:p>
            <a:pPr>
              <a:defRPr/>
            </a:pPr>
            <a:r>
              <a:rPr lang="cs-CZ" altLang="cs-CZ" sz="1800" dirty="0"/>
              <a:t>Soutěže v Klub třídě musí být bodovány za použití vzorců obsahujících </a:t>
            </a:r>
            <a:r>
              <a:rPr lang="cs-CZ" altLang="cs-CZ" sz="1800" b="1" dirty="0"/>
              <a:t>handicapový faktor </a:t>
            </a:r>
            <a:r>
              <a:rPr lang="cs-CZ" altLang="cs-CZ" sz="1800" dirty="0"/>
              <a:t>pro porovnání výkonnosti jednotlivých kluzáků</a:t>
            </a:r>
          </a:p>
          <a:p>
            <a:pPr>
              <a:defRPr/>
            </a:pPr>
            <a:r>
              <a:rPr lang="cs-CZ" altLang="cs-CZ" sz="1800" dirty="0"/>
              <a:t>Vodní přítěž </a:t>
            </a:r>
            <a:r>
              <a:rPr lang="cs-CZ" altLang="cs-CZ" sz="1800" b="1" dirty="0"/>
              <a:t>není povolena</a:t>
            </a:r>
          </a:p>
          <a:p>
            <a:pPr>
              <a:defRPr/>
            </a:pPr>
            <a:r>
              <a:rPr lang="cs-CZ" altLang="cs-CZ" sz="1800" b="1" dirty="0"/>
              <a:t>Minimální </a:t>
            </a:r>
            <a:r>
              <a:rPr lang="cs-CZ" altLang="cs-CZ" sz="1800" dirty="0"/>
              <a:t>bodovaná </a:t>
            </a:r>
            <a:r>
              <a:rPr lang="cs-CZ" altLang="cs-CZ" sz="1800" b="1" dirty="0"/>
              <a:t>handicapovaná vzdálenost </a:t>
            </a:r>
            <a:r>
              <a:rPr lang="cs-CZ" altLang="cs-CZ" sz="1800" dirty="0"/>
              <a:t>třídy je </a:t>
            </a:r>
            <a:r>
              <a:rPr lang="cs-CZ" altLang="cs-CZ" sz="1800" b="1" dirty="0"/>
              <a:t>100 km</a:t>
            </a:r>
            <a:r>
              <a:rPr lang="cs-CZ" altLang="cs-CZ" sz="1800" dirty="0"/>
              <a:t>   </a:t>
            </a:r>
            <a:r>
              <a:rPr lang="cs-CZ" altLang="cs-CZ" sz="1800" b="1" dirty="0"/>
              <a:t>(ZM9)</a:t>
            </a:r>
          </a:p>
          <a:p>
            <a:pPr>
              <a:defRPr/>
            </a:pPr>
            <a:r>
              <a:rPr lang="cs-CZ" altLang="cs-CZ" sz="1800" dirty="0"/>
              <a:t>Minimální handicapovaná vzdálenost pro udělení </a:t>
            </a:r>
            <a:r>
              <a:rPr lang="cs-CZ" altLang="cs-CZ" sz="1800" b="1" dirty="0"/>
              <a:t>1000 bodů </a:t>
            </a:r>
            <a:r>
              <a:rPr lang="cs-CZ" altLang="cs-CZ" sz="1800" dirty="0"/>
              <a:t>v letovém úkolu je </a:t>
            </a:r>
            <a:r>
              <a:rPr lang="cs-CZ" altLang="cs-CZ" sz="1800" b="1" dirty="0"/>
              <a:t>250 km   (ZM9)</a:t>
            </a:r>
          </a:p>
          <a:p>
            <a:pPr marL="0" indent="0">
              <a:buFontTx/>
              <a:buNone/>
              <a:defRPr/>
            </a:pPr>
            <a:endParaRPr lang="cs-CZ" altLang="cs-CZ" sz="1800" dirty="0"/>
          </a:p>
          <a:p>
            <a:pPr marL="0" indent="0">
              <a:buFont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>
            <a:extLst>
              <a:ext uri="{FF2B5EF4-FFF2-40B4-BE49-F238E27FC236}">
                <a16:creationId xmlns:a16="http://schemas.microsoft.com/office/drawing/2014/main" id="{4464E938-20A7-459C-BCF7-3029112B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57CE81-45E7-427B-9144-EF61ED854C91}" type="slidenum">
              <a:rPr lang="en-GB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cs-CZ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2E41F7A1-F249-4456-8E6D-3CD4CC4400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</a:rPr>
              <a:t>Třídy MČR - Kombinovaná třída I.</a:t>
            </a:r>
            <a:endParaRPr lang="en-GB" altLang="cs-CZ" sz="2800" b="1" dirty="0">
              <a:solidFill>
                <a:schemeClr val="accent2"/>
              </a:solidFill>
            </a:endParaRPr>
          </a:p>
        </p:txBody>
      </p:sp>
      <p:pic>
        <p:nvPicPr>
          <p:cNvPr id="19460" name="Picture 4" descr="LogoPKm">
            <a:extLst>
              <a:ext uri="{FF2B5EF4-FFF2-40B4-BE49-F238E27FC236}">
                <a16:creationId xmlns:a16="http://schemas.microsoft.com/office/drawing/2014/main" id="{6370653C-C8C3-48D9-A63B-C5A7B12EE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Zástupný symbol pro obsah 2">
            <a:extLst>
              <a:ext uri="{FF2B5EF4-FFF2-40B4-BE49-F238E27FC236}">
                <a16:creationId xmlns:a16="http://schemas.microsoft.com/office/drawing/2014/main" id="{31A86434-71AE-493D-B9D7-0EAF5468FD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Soutěže v </a:t>
            </a:r>
            <a:r>
              <a:rPr lang="cs-CZ" altLang="cs-CZ" sz="1800" b="1" dirty="0"/>
              <a:t>Kombi</a:t>
            </a:r>
            <a:r>
              <a:rPr lang="cs-CZ" altLang="cs-CZ" sz="1800" dirty="0"/>
              <a:t> třídě musí být bodovány za použití vzorců, obsahujících </a:t>
            </a:r>
            <a:r>
              <a:rPr lang="cs-CZ" altLang="cs-CZ" sz="1800" b="1" dirty="0"/>
              <a:t>handicapový faktor</a:t>
            </a:r>
            <a:r>
              <a:rPr lang="cs-CZ" altLang="cs-CZ" sz="1800" dirty="0"/>
              <a:t> pro porovnání výkonnosti kluzáků</a:t>
            </a:r>
          </a:p>
          <a:p>
            <a:r>
              <a:rPr lang="cs-CZ" altLang="cs-CZ" sz="1800" dirty="0"/>
              <a:t>Pokud bude </a:t>
            </a:r>
            <a:r>
              <a:rPr lang="cs-CZ" altLang="cs-CZ" sz="1800" b="1" dirty="0"/>
              <a:t>Kombi</a:t>
            </a:r>
            <a:r>
              <a:rPr lang="cs-CZ" altLang="cs-CZ" sz="1800" dirty="0"/>
              <a:t> třída otevřena jako jediná soutěžní třída </a:t>
            </a:r>
            <a:r>
              <a:rPr lang="cs-CZ" altLang="cs-CZ" sz="1800" b="1" dirty="0"/>
              <a:t>společně</a:t>
            </a:r>
            <a:r>
              <a:rPr lang="cs-CZ" altLang="cs-CZ" sz="1800" dirty="0"/>
              <a:t> pro kluzáky tříd Klub, Std, 15m, 18m a Open, potom budou soutěžní tratě Kombi třídy vyhlašovány na kluzák s referenčním indexem stanoveným PK s ohledem na přítomnost kluzáků třídy </a:t>
            </a:r>
            <a:r>
              <a:rPr lang="cs-CZ" altLang="cs-CZ" sz="1800" b="1" dirty="0"/>
              <a:t>Klub - Vodní přítěž není povolena</a:t>
            </a:r>
            <a:endParaRPr lang="cs-CZ" altLang="cs-CZ" sz="1800" dirty="0"/>
          </a:p>
          <a:p>
            <a:r>
              <a:rPr lang="cs-CZ" altLang="cs-CZ" sz="1800" dirty="0"/>
              <a:t>Pokud bude </a:t>
            </a:r>
            <a:r>
              <a:rPr lang="cs-CZ" altLang="cs-CZ" sz="1800" b="1" dirty="0"/>
              <a:t>Kombi</a:t>
            </a:r>
            <a:r>
              <a:rPr lang="cs-CZ" altLang="cs-CZ" sz="1800" dirty="0"/>
              <a:t> třída otevřena jako </a:t>
            </a:r>
            <a:r>
              <a:rPr lang="cs-CZ" altLang="cs-CZ" sz="1800" b="1" dirty="0"/>
              <a:t>samostatná třída</a:t>
            </a:r>
            <a:r>
              <a:rPr lang="cs-CZ" altLang="cs-CZ" sz="1800" dirty="0"/>
              <a:t>, paralelně s Klub, nebo jinou soutěžní třídou - </a:t>
            </a:r>
            <a:r>
              <a:rPr lang="cs-CZ" altLang="cs-CZ" sz="1800" b="1" dirty="0"/>
              <a:t>Vodní přítěž je povolena</a:t>
            </a:r>
            <a:endParaRPr lang="cs-CZ" altLang="cs-CZ" sz="1800" dirty="0"/>
          </a:p>
          <a:p>
            <a:r>
              <a:rPr lang="cs-CZ" altLang="cs-CZ" sz="1800" b="1" dirty="0"/>
              <a:t>Kombi </a:t>
            </a:r>
            <a:r>
              <a:rPr lang="cs-CZ" altLang="cs-CZ" sz="1800" dirty="0"/>
              <a:t>třída </a:t>
            </a:r>
            <a:r>
              <a:rPr lang="cs-CZ" altLang="cs-CZ" sz="1800" b="1" dirty="0"/>
              <a:t>může být </a:t>
            </a:r>
            <a:r>
              <a:rPr lang="cs-CZ" altLang="cs-CZ" sz="1800" dirty="0"/>
              <a:t>dále </a:t>
            </a:r>
            <a:r>
              <a:rPr lang="cs-CZ" altLang="cs-CZ" sz="1800" b="1" dirty="0"/>
              <a:t>rozdělena </a:t>
            </a:r>
            <a:r>
              <a:rPr lang="cs-CZ" altLang="cs-CZ" sz="1800" dirty="0"/>
              <a:t>do dalších tříd za podmínky, že po oddělení samostatné třídy </a:t>
            </a:r>
            <a:r>
              <a:rPr lang="cs-CZ" altLang="cs-CZ" sz="1800" b="1" dirty="0"/>
              <a:t>zůstane v Kombi </a:t>
            </a:r>
            <a:r>
              <a:rPr lang="cs-CZ" altLang="cs-CZ" sz="1800" dirty="0"/>
              <a:t>třídě minimálně </a:t>
            </a:r>
            <a:r>
              <a:rPr lang="cs-CZ" altLang="cs-CZ" sz="1800" b="1" dirty="0"/>
              <a:t>10 </a:t>
            </a:r>
            <a:r>
              <a:rPr lang="cs-CZ" altLang="cs-CZ" sz="1800" dirty="0"/>
              <a:t>soutěžících</a:t>
            </a:r>
          </a:p>
          <a:p>
            <a:r>
              <a:rPr lang="cs-CZ" altLang="cs-CZ" sz="1800" dirty="0"/>
              <a:t>Kombi třída může být otevřena pro specifickou skupinu kluzáků, omezenou např. rozpětím, nebo rozsahem indexů. Příkladem takové Kombi třídy je </a:t>
            </a:r>
            <a:r>
              <a:rPr lang="cs-CZ" altLang="cs-CZ" sz="1800" b="1" dirty="0"/>
              <a:t>Kombi 15m</a:t>
            </a:r>
            <a:r>
              <a:rPr lang="cs-CZ" altLang="cs-CZ" sz="1800" dirty="0"/>
              <a:t>, </a:t>
            </a:r>
            <a:r>
              <a:rPr lang="cs-CZ" altLang="cs-CZ" sz="1800" b="1" dirty="0"/>
              <a:t>Kombi Open</a:t>
            </a:r>
            <a:r>
              <a:rPr lang="cs-CZ" altLang="cs-CZ" sz="1800" dirty="0"/>
              <a:t>, nebo </a:t>
            </a:r>
            <a:r>
              <a:rPr lang="cs-CZ" altLang="cs-CZ" sz="1800" b="1" dirty="0"/>
              <a:t>Kombi CZIL 108-114</a:t>
            </a:r>
          </a:p>
          <a:p>
            <a:r>
              <a:rPr lang="cs-CZ" altLang="cs-CZ" sz="1800" b="1" dirty="0"/>
              <a:t>Referenční index</a:t>
            </a:r>
            <a:r>
              <a:rPr lang="cs-CZ" altLang="cs-CZ" sz="1800" dirty="0"/>
              <a:t> stanoví PK</a:t>
            </a:r>
          </a:p>
          <a:p>
            <a:r>
              <a:rPr lang="cs-CZ" altLang="cs-CZ" sz="1600" dirty="0">
                <a:solidFill>
                  <a:srgbClr val="FF0000"/>
                </a:solidFill>
              </a:rPr>
              <a:t>Opět bude zřejmě v rámci ZM10 odstraněn požadavek na vyhlašování tratí na kluzáky s daným referenčním indexem</a:t>
            </a:r>
            <a:endParaRPr lang="cs-CZ" altLang="cs-CZ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3887</Words>
  <Application>Microsoft Office PowerPoint</Application>
  <PresentationFormat>On-screen Show (4:3)</PresentationFormat>
  <Paragraphs>319</Paragraphs>
  <Slides>31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CIDFont+F5</vt:lpstr>
      <vt:lpstr>Výchozí návrh</vt:lpstr>
      <vt:lpstr>Soutěžní řád AeČR pro bezmotorové létání</vt:lpstr>
      <vt:lpstr>Soutěžní řád - Revize a cíle</vt:lpstr>
      <vt:lpstr>Centralizované soutěže AeČR</vt:lpstr>
      <vt:lpstr>Decentralizovaná soutěže AeČR</vt:lpstr>
      <vt:lpstr>GNSS FR</vt:lpstr>
      <vt:lpstr>Třídy soutěží</vt:lpstr>
      <vt:lpstr>Indexové listy</vt:lpstr>
      <vt:lpstr>Třídy Mistrovství ČR - Klubová třída</vt:lpstr>
      <vt:lpstr>Třídy MČR - Kombinovaná třída I.</vt:lpstr>
      <vt:lpstr>Třídy MČR - Kombi třída II.   (ZM9)</vt:lpstr>
      <vt:lpstr>Třídy MČR - FAI   (ZM9)</vt:lpstr>
      <vt:lpstr>Třídy MČR - Duo 20m</vt:lpstr>
      <vt:lpstr>Třídy soutěží - Pravidla pro otevření</vt:lpstr>
      <vt:lpstr>Mistrovství ČR</vt:lpstr>
      <vt:lpstr>Mistrovství ČR - Nominace soutěžících</vt:lpstr>
      <vt:lpstr>Platnost Mistrovství   (ZM9)</vt:lpstr>
      <vt:lpstr>Mistrovství ČR - PMČR</vt:lpstr>
      <vt:lpstr>PMČR - Nominace</vt:lpstr>
      <vt:lpstr>Mistrovství ČR - PMČRj</vt:lpstr>
      <vt:lpstr>Mistrovství ČR - PMRg</vt:lpstr>
      <vt:lpstr>Pohárové soutěže v souběhu s MČR</vt:lpstr>
      <vt:lpstr>Mistrovství ČR - Vyhlášení výsledků</vt:lpstr>
      <vt:lpstr>Reprezentace ČR</vt:lpstr>
      <vt:lpstr>Reprezentační výběr (RV) Reprezentační družstvo (RD)</vt:lpstr>
      <vt:lpstr>Kodex reprezentanta</vt:lpstr>
      <vt:lpstr>Žebříky pilotů</vt:lpstr>
      <vt:lpstr>Žebřík - Výpočet   (ZM9)</vt:lpstr>
      <vt:lpstr>Žebřík - Korekční koeficienty   (ZM9)</vt:lpstr>
      <vt:lpstr>Žebřík - Korigované body</vt:lpstr>
      <vt:lpstr>Jiná kritéria pro nominaci, Závěr</vt:lpstr>
      <vt:lpstr>The End!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Panek Petr</dc:creator>
  <cp:lastModifiedBy>Jan Pavlík</cp:lastModifiedBy>
  <cp:revision>110</cp:revision>
  <cp:lastPrinted>2012-11-17T00:25:28Z</cp:lastPrinted>
  <dcterms:created xsi:type="dcterms:W3CDTF">1601-01-01T00:00:00Z</dcterms:created>
  <dcterms:modified xsi:type="dcterms:W3CDTF">2022-02-06T13:48:35Z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