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2" r:id="rId8"/>
    <p:sldId id="263" r:id="rId9"/>
    <p:sldId id="267" r:id="rId10"/>
    <p:sldId id="264" r:id="rId11"/>
    <p:sldId id="266" r:id="rId12"/>
    <p:sldId id="268" r:id="rId13"/>
    <p:sldId id="269"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1ACC"/>
    <a:srgbClr val="1919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1" d="100"/>
          <a:sy n="71" d="100"/>
        </p:scale>
        <p:origin x="60" y="9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3894513-DFCF-47AB-BBEA-406F81888971}" type="datetimeFigureOut">
              <a:rPr lang="cs-CZ" smtClean="0"/>
              <a:t>31.01.2022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3245822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3894513-DFCF-47AB-BBEA-406F81888971}" type="datetimeFigureOut">
              <a:rPr lang="cs-CZ" smtClean="0"/>
              <a:t>31.01.2022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152100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3894513-DFCF-47AB-BBEA-406F81888971}" type="datetimeFigureOut">
              <a:rPr lang="cs-CZ" smtClean="0"/>
              <a:t>31.01.2022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1464029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3894513-DFCF-47AB-BBEA-406F81888971}" type="datetimeFigureOut">
              <a:rPr lang="cs-CZ" smtClean="0"/>
              <a:t>31.01.2022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2780137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3894513-DFCF-47AB-BBEA-406F81888971}" type="datetimeFigureOut">
              <a:rPr lang="cs-CZ" smtClean="0"/>
              <a:t>31.01.2022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2265520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3894513-DFCF-47AB-BBEA-406F81888971}" type="datetimeFigureOut">
              <a:rPr lang="cs-CZ" smtClean="0"/>
              <a:t>31.01.2022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285623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3894513-DFCF-47AB-BBEA-406F81888971}" type="datetimeFigureOut">
              <a:rPr lang="cs-CZ" smtClean="0"/>
              <a:t>31.01.2022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785548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3894513-DFCF-47AB-BBEA-406F81888971}" type="datetimeFigureOut">
              <a:rPr lang="cs-CZ" smtClean="0"/>
              <a:t>31.01.2022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1614868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3894513-DFCF-47AB-BBEA-406F81888971}" type="datetimeFigureOut">
              <a:rPr lang="cs-CZ" smtClean="0"/>
              <a:t>31.01.2022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2897610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3894513-DFCF-47AB-BBEA-406F81888971}" type="datetimeFigureOut">
              <a:rPr lang="cs-CZ" smtClean="0"/>
              <a:t>31.01.2022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1822669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3894513-DFCF-47AB-BBEA-406F81888971}" type="datetimeFigureOut">
              <a:rPr lang="cs-CZ" smtClean="0"/>
              <a:t>31.01.2022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06180D-C59D-4D30-BDCC-56AC54159BC6}" type="slidenum">
              <a:rPr lang="cs-CZ" smtClean="0"/>
              <a:t>‹#›</a:t>
            </a:fld>
            <a:endParaRPr lang="cs-CZ"/>
          </a:p>
        </p:txBody>
      </p:sp>
    </p:spTree>
    <p:extLst>
      <p:ext uri="{BB962C8B-B14F-4D97-AF65-F5344CB8AC3E}">
        <p14:creationId xmlns:p14="http://schemas.microsoft.com/office/powerpoint/2010/main" val="1215083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94513-DFCF-47AB-BBEA-406F81888971}" type="datetimeFigureOut">
              <a:rPr lang="cs-CZ" smtClean="0"/>
              <a:t>31.01.2022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06180D-C59D-4D30-BDCC-56AC54159BC6}" type="slidenum">
              <a:rPr lang="cs-CZ" smtClean="0"/>
              <a:t>‹#›</a:t>
            </a:fld>
            <a:endParaRPr lang="cs-CZ"/>
          </a:p>
        </p:txBody>
      </p:sp>
    </p:spTree>
    <p:extLst>
      <p:ext uri="{BB962C8B-B14F-4D97-AF65-F5344CB8AC3E}">
        <p14:creationId xmlns:p14="http://schemas.microsoft.com/office/powerpoint/2010/main" val="1105615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30305" y="1859889"/>
            <a:ext cx="11187953" cy="2881227"/>
          </a:xfrm>
        </p:spPr>
        <p:txBody>
          <a:bodyPr>
            <a:normAutofit fontScale="90000"/>
          </a:bodyPr>
          <a:lstStyle/>
          <a:p>
            <a:r>
              <a:rPr lang="cs-CZ" b="1" i="1" dirty="0" smtClean="0">
                <a:latin typeface="Arial Narrow" panose="020B0606020202030204" pitchFamily="34" charset="0"/>
              </a:rPr>
              <a:t>Příloha „B“ ke SŘ 3</a:t>
            </a:r>
            <a:br>
              <a:rPr lang="cs-CZ" b="1" i="1" dirty="0" smtClean="0">
                <a:latin typeface="Arial Narrow" panose="020B0606020202030204" pitchFamily="34" charset="0"/>
              </a:rPr>
            </a:br>
            <a:r>
              <a:rPr lang="cs-CZ" b="1" i="1" dirty="0" smtClean="0">
                <a:latin typeface="Arial Narrow" panose="020B0606020202030204" pitchFamily="34" charset="0"/>
              </a:rPr>
              <a:t/>
            </a:r>
            <a:br>
              <a:rPr lang="cs-CZ" b="1" i="1" dirty="0" smtClean="0">
                <a:latin typeface="Arial Narrow" panose="020B0606020202030204" pitchFamily="34" charset="0"/>
              </a:rPr>
            </a:br>
            <a:r>
              <a:rPr lang="cs-CZ" b="1" i="1" dirty="0" smtClean="0">
                <a:latin typeface="Arial Narrow" panose="020B0606020202030204" pitchFamily="34" charset="0"/>
              </a:rPr>
              <a:t>„Kluzáky</a:t>
            </a:r>
            <a:r>
              <a:rPr lang="cs-CZ" b="1" i="1" dirty="0" smtClean="0">
                <a:latin typeface="Arial Narrow" panose="020B0606020202030204" pitchFamily="34" charset="0"/>
              </a:rPr>
              <a:t>“</a:t>
            </a:r>
            <a:br>
              <a:rPr lang="cs-CZ" b="1" i="1" dirty="0" smtClean="0">
                <a:latin typeface="Arial Narrow" panose="020B0606020202030204" pitchFamily="34" charset="0"/>
              </a:rPr>
            </a:br>
            <a:r>
              <a:rPr lang="cs-CZ" b="1" i="1" dirty="0">
                <a:latin typeface="Arial Narrow" panose="020B0606020202030204" pitchFamily="34" charset="0"/>
              </a:rPr>
              <a:t/>
            </a:r>
            <a:br>
              <a:rPr lang="cs-CZ" b="1" i="1" dirty="0">
                <a:latin typeface="Arial Narrow" panose="020B0606020202030204" pitchFamily="34" charset="0"/>
              </a:rPr>
            </a:br>
            <a:r>
              <a:rPr lang="cs-CZ" sz="3600" b="1" i="1" dirty="0">
                <a:solidFill>
                  <a:srgbClr val="7030A0"/>
                </a:solidFill>
                <a:latin typeface="Arial Narrow" panose="020B0606020202030204" pitchFamily="34" charset="0"/>
              </a:rPr>
              <a:t>“</a:t>
            </a:r>
            <a:r>
              <a:rPr lang="cs-CZ" sz="3600" b="1" i="1" dirty="0" smtClean="0">
                <a:solidFill>
                  <a:srgbClr val="7030A0"/>
                </a:solidFill>
                <a:latin typeface="Arial Narrow" panose="020B0606020202030204" pitchFamily="34" charset="0"/>
              </a:rPr>
              <a:t>POŽADAVKY </a:t>
            </a:r>
            <a:r>
              <a:rPr lang="cs-CZ" sz="3600" b="1" i="1" dirty="0">
                <a:solidFill>
                  <a:srgbClr val="7030A0"/>
                </a:solidFill>
                <a:latin typeface="Arial Narrow" panose="020B0606020202030204" pitchFamily="34" charset="0"/>
              </a:rPr>
              <a:t>NA </a:t>
            </a:r>
            <a:r>
              <a:rPr lang="cs-CZ" sz="3600" b="1" i="1" dirty="0" smtClean="0">
                <a:solidFill>
                  <a:srgbClr val="7030A0"/>
                </a:solidFill>
                <a:latin typeface="Arial Narrow" panose="020B0606020202030204" pitchFamily="34" charset="0"/>
              </a:rPr>
              <a:t>VYBAVENÍ POUŽÍVANÉ PŘI </a:t>
            </a:r>
            <a:r>
              <a:rPr lang="cs-CZ" sz="3600" b="1" i="1" dirty="0">
                <a:solidFill>
                  <a:srgbClr val="7030A0"/>
                </a:solidFill>
                <a:latin typeface="Arial Narrow" panose="020B0606020202030204" pitchFamily="34" charset="0"/>
              </a:rPr>
              <a:t>OVĚŘOVÁNÍ LETOVÝCH </a:t>
            </a:r>
            <a:r>
              <a:rPr lang="cs-CZ" sz="3600" b="1" i="1" dirty="0" smtClean="0">
                <a:solidFill>
                  <a:srgbClr val="7030A0"/>
                </a:solidFill>
                <a:latin typeface="Arial Narrow" panose="020B0606020202030204" pitchFamily="34" charset="0"/>
              </a:rPr>
              <a:t>VÝKONŮ“</a:t>
            </a:r>
            <a:endParaRPr lang="cs-CZ" sz="3600" b="1" i="1" dirty="0">
              <a:solidFill>
                <a:srgbClr val="7030A0"/>
              </a:solidFill>
              <a:latin typeface="Arial Narrow" panose="020B0606020202030204" pitchFamily="34" charset="0"/>
            </a:endParaRPr>
          </a:p>
        </p:txBody>
      </p:sp>
      <p:sp>
        <p:nvSpPr>
          <p:cNvPr id="3" name="TextovéPole 2"/>
          <p:cNvSpPr txBox="1"/>
          <p:nvPr/>
        </p:nvSpPr>
        <p:spPr>
          <a:xfrm>
            <a:off x="1013254" y="5338119"/>
            <a:ext cx="3023287" cy="584775"/>
          </a:xfrm>
          <a:prstGeom prst="rect">
            <a:avLst/>
          </a:prstGeom>
          <a:noFill/>
        </p:spPr>
        <p:txBody>
          <a:bodyPr wrap="square" rtlCol="0">
            <a:spAutoFit/>
          </a:bodyPr>
          <a:lstStyle/>
          <a:p>
            <a:r>
              <a:rPr lang="cs-CZ" sz="3200" b="1" dirty="0" smtClean="0">
                <a:solidFill>
                  <a:srgbClr val="221ACC"/>
                </a:solidFill>
                <a:latin typeface="Embassy BT" panose="03030602040507090C03" pitchFamily="66" charset="0"/>
              </a:rPr>
              <a:t>Jacek Kerum  2022</a:t>
            </a:r>
            <a:endParaRPr lang="cs-CZ" sz="3200" b="1" dirty="0">
              <a:solidFill>
                <a:srgbClr val="221ACC"/>
              </a:solidFill>
              <a:latin typeface="Embassy BT" panose="03030602040507090C03" pitchFamily="66" charset="0"/>
            </a:endParaRPr>
          </a:p>
        </p:txBody>
      </p:sp>
    </p:spTree>
    <p:extLst>
      <p:ext uri="{BB962C8B-B14F-4D97-AF65-F5344CB8AC3E}">
        <p14:creationId xmlns:p14="http://schemas.microsoft.com/office/powerpoint/2010/main" val="34172812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94270" y="263611"/>
            <a:ext cx="11079892" cy="5909310"/>
          </a:xfrm>
          <a:prstGeom prst="rect">
            <a:avLst/>
          </a:prstGeom>
          <a:noFill/>
        </p:spPr>
        <p:txBody>
          <a:bodyPr wrap="square" rtlCol="0">
            <a:spAutoFit/>
          </a:bodyPr>
          <a:lstStyle/>
          <a:p>
            <a:pPr algn="ctr"/>
            <a:endParaRPr lang="cs-CZ" dirty="0"/>
          </a:p>
          <a:p>
            <a:r>
              <a:rPr lang="cs-CZ" dirty="0"/>
              <a:t>2.2 </a:t>
            </a:r>
            <a:r>
              <a:rPr lang="cs-CZ" b="1" u="sng" dirty="0"/>
              <a:t>VÝŠKA GNSS</a:t>
            </a:r>
            <a:r>
              <a:rPr lang="cs-CZ" dirty="0"/>
              <a:t> .</a:t>
            </a:r>
          </a:p>
          <a:p>
            <a:r>
              <a:rPr lang="cs-CZ" dirty="0" smtClean="0"/>
              <a:t>2.2.1 </a:t>
            </a:r>
            <a:r>
              <a:rPr lang="cs-CZ" u="sng" dirty="0"/>
              <a:t>Lety pod 15 000 metrů</a:t>
            </a:r>
            <a:r>
              <a:rPr lang="cs-CZ" dirty="0"/>
              <a:t>. Pod 15 000 metrů se používá tlaková výška korigovaná na ICAO </a:t>
            </a:r>
            <a:r>
              <a:rPr lang="cs-CZ" dirty="0" smtClean="0"/>
              <a:t>ISA.</a:t>
            </a:r>
            <a:r>
              <a:rPr lang="cs-CZ" dirty="0"/>
              <a:t> Pokud záznam tlakové výšky selže, </a:t>
            </a:r>
            <a:r>
              <a:rPr lang="cs-CZ" dirty="0" smtClean="0"/>
              <a:t>lze použít </a:t>
            </a:r>
            <a:r>
              <a:rPr lang="cs-CZ" dirty="0"/>
              <a:t>v souborech </a:t>
            </a:r>
            <a:r>
              <a:rPr lang="cs-CZ" dirty="0" smtClean="0"/>
              <a:t>IGC nadmořskou výšku </a:t>
            </a:r>
            <a:r>
              <a:rPr lang="cs-CZ" dirty="0"/>
              <a:t>GNSS </a:t>
            </a:r>
            <a:r>
              <a:rPr lang="cs-CZ" dirty="0" smtClean="0"/>
              <a:t>nad </a:t>
            </a:r>
            <a:r>
              <a:rPr lang="cs-CZ" dirty="0"/>
              <a:t>elipsoidem </a:t>
            </a:r>
            <a:r>
              <a:rPr lang="cs-CZ" dirty="0" smtClean="0"/>
              <a:t>WGS84, </a:t>
            </a:r>
            <a:r>
              <a:rPr lang="cs-CZ" dirty="0"/>
              <a:t>ale pouze </a:t>
            </a:r>
            <a:r>
              <a:rPr lang="cs-CZ" dirty="0" smtClean="0"/>
              <a:t>jako </a:t>
            </a:r>
            <a:r>
              <a:rPr lang="cs-CZ" dirty="0"/>
              <a:t>důkaz kontinuity letu (tj. důkaz </a:t>
            </a:r>
            <a:r>
              <a:rPr lang="cs-CZ" dirty="0" smtClean="0"/>
              <a:t>letu „bez </a:t>
            </a:r>
            <a:r>
              <a:rPr lang="cs-CZ" dirty="0"/>
              <a:t>mezipřistání</a:t>
            </a:r>
            <a:r>
              <a:rPr lang="cs-CZ" dirty="0" smtClean="0"/>
              <a:t>“).</a:t>
            </a:r>
          </a:p>
          <a:p>
            <a:r>
              <a:rPr lang="cs-CZ" dirty="0"/>
              <a:t>2.2.1.1 </a:t>
            </a:r>
            <a:r>
              <a:rPr lang="cs-CZ" u="sng" dirty="0"/>
              <a:t>Zapisovače polohy </a:t>
            </a:r>
            <a:r>
              <a:rPr lang="cs-CZ" u="sng" dirty="0" smtClean="0"/>
              <a:t>NAC</a:t>
            </a:r>
            <a:r>
              <a:rPr lang="cs-CZ" dirty="0" smtClean="0"/>
              <a:t>.</a:t>
            </a:r>
            <a:r>
              <a:rPr lang="cs-CZ" dirty="0"/>
              <a:t> </a:t>
            </a:r>
            <a:r>
              <a:rPr lang="cs-CZ" dirty="0" smtClean="0"/>
              <a:t>Není-li </a:t>
            </a:r>
            <a:r>
              <a:rPr lang="cs-CZ" dirty="0"/>
              <a:t>tlaková výška v IGC </a:t>
            </a:r>
            <a:r>
              <a:rPr lang="cs-CZ" dirty="0" smtClean="0"/>
              <a:t>souboru zaznamenána, může </a:t>
            </a:r>
            <a:r>
              <a:rPr lang="cs-CZ" dirty="0"/>
              <a:t>být použita nadmořská </a:t>
            </a:r>
            <a:r>
              <a:rPr lang="cs-CZ" dirty="0" smtClean="0"/>
              <a:t>výška GNSS pro </a:t>
            </a:r>
            <a:r>
              <a:rPr lang="cs-CZ" dirty="0"/>
              <a:t>účely měření se 100 metry (328,084 stop) </a:t>
            </a:r>
            <a:r>
              <a:rPr lang="cs-CZ" dirty="0" smtClean="0"/>
              <a:t>přírůstku nad zaznamenanou nadmořskou výškou (v </a:t>
            </a:r>
            <a:r>
              <a:rPr lang="cs-CZ" dirty="0"/>
              <a:t>souladu s postupy </a:t>
            </a:r>
            <a:r>
              <a:rPr lang="cs-CZ" dirty="0" smtClean="0"/>
              <a:t>SC3).</a:t>
            </a:r>
            <a:r>
              <a:rPr lang="cs-CZ" dirty="0"/>
              <a:t> To je kvůli </a:t>
            </a:r>
            <a:r>
              <a:rPr lang="cs-CZ" dirty="0" smtClean="0"/>
              <a:t>rozdílným způsobům používaných </a:t>
            </a:r>
            <a:r>
              <a:rPr lang="cs-CZ" dirty="0"/>
              <a:t>při získávání nadmořské výšky z tlakových a GNSS </a:t>
            </a:r>
            <a:r>
              <a:rPr lang="cs-CZ" dirty="0" smtClean="0"/>
              <a:t>senzorů.</a:t>
            </a:r>
          </a:p>
          <a:p>
            <a:endParaRPr lang="cs-CZ" dirty="0" smtClean="0"/>
          </a:p>
          <a:p>
            <a:r>
              <a:rPr lang="cs-CZ" dirty="0" smtClean="0"/>
              <a:t>2.3</a:t>
            </a:r>
            <a:r>
              <a:rPr lang="cs-CZ" dirty="0"/>
              <a:t> </a:t>
            </a:r>
            <a:r>
              <a:rPr lang="cs-CZ" b="1" u="sng" dirty="0"/>
              <a:t>POROVNÁNÍ TLAKU A VÝŠKY GNSS</a:t>
            </a:r>
            <a:r>
              <a:rPr lang="cs-CZ" dirty="0"/>
              <a:t> </a:t>
            </a:r>
            <a:endParaRPr lang="cs-CZ" dirty="0" smtClean="0"/>
          </a:p>
          <a:p>
            <a:r>
              <a:rPr lang="cs-CZ" dirty="0"/>
              <a:t>2.3.2 </a:t>
            </a:r>
            <a:r>
              <a:rPr lang="cs-CZ" b="1" u="sng" dirty="0"/>
              <a:t>Přesnost nadmořské výšky GNSS</a:t>
            </a:r>
            <a:r>
              <a:rPr lang="cs-CZ" dirty="0"/>
              <a:t> . Navigační systémy GNSS jsou založeny na časovém rozdílu signálů </a:t>
            </a:r>
            <a:r>
              <a:rPr lang="cs-CZ" dirty="0" smtClean="0"/>
              <a:t>polohy </a:t>
            </a:r>
            <a:r>
              <a:rPr lang="cs-CZ" dirty="0"/>
              <a:t>satelitů přijímaných přijímačem GNSS na zemi nebo v letadle. </a:t>
            </a:r>
            <a:r>
              <a:rPr lang="cs-CZ" dirty="0" smtClean="0"/>
              <a:t>Data </a:t>
            </a:r>
            <a:r>
              <a:rPr lang="cs-CZ" dirty="0"/>
              <a:t>pro horizontální pozice jsou přesnější než </a:t>
            </a:r>
            <a:r>
              <a:rPr lang="cs-CZ" dirty="0" smtClean="0"/>
              <a:t>pro </a:t>
            </a:r>
            <a:r>
              <a:rPr lang="cs-CZ" dirty="0"/>
              <a:t>nadmořskou výšku kvůli geometrii polohových linií ze satelitů. Údaje o nadmořské výšce GNSS jsou </a:t>
            </a:r>
            <a:r>
              <a:rPr lang="cs-CZ" dirty="0" smtClean="0"/>
              <a:t>proto méně </a:t>
            </a:r>
            <a:r>
              <a:rPr lang="cs-CZ" dirty="0"/>
              <a:t>přesné než údaje o zeměpisné </a:t>
            </a:r>
            <a:r>
              <a:rPr lang="cs-CZ" dirty="0" smtClean="0"/>
              <a:t>šířce/délce.</a:t>
            </a:r>
            <a:r>
              <a:rPr lang="cs-CZ" dirty="0"/>
              <a:t> V normálním GPS fixu se poměr mezi přesností zeměpisné šířky/délky a nadmořské výšky bude lišit podle </a:t>
            </a:r>
            <a:r>
              <a:rPr lang="cs-CZ" dirty="0" smtClean="0"/>
              <a:t>typu satelitů.</a:t>
            </a:r>
            <a:r>
              <a:rPr lang="cs-CZ" dirty="0"/>
              <a:t> Mezi další faktory </a:t>
            </a:r>
            <a:r>
              <a:rPr lang="cs-CZ" dirty="0" smtClean="0"/>
              <a:t>nepřesnosti </a:t>
            </a:r>
            <a:r>
              <a:rPr lang="cs-CZ" dirty="0"/>
              <a:t>signálu GNSS </a:t>
            </a:r>
            <a:r>
              <a:rPr lang="cs-CZ" dirty="0" smtClean="0"/>
              <a:t>patří jeho snížená úroveň v </a:t>
            </a:r>
            <a:r>
              <a:rPr lang="cs-CZ" dirty="0"/>
              <a:t>důsledku letu v údolích, </a:t>
            </a:r>
            <a:r>
              <a:rPr lang="cs-CZ" dirty="0" smtClean="0"/>
              <a:t>špatné umístění </a:t>
            </a:r>
            <a:r>
              <a:rPr lang="cs-CZ" dirty="0"/>
              <a:t>antény nebo kabelové připojení atd</a:t>
            </a:r>
            <a:r>
              <a:rPr lang="cs-CZ" dirty="0" smtClean="0"/>
              <a:t>.</a:t>
            </a:r>
          </a:p>
          <a:p>
            <a:r>
              <a:rPr lang="cs-CZ" dirty="0"/>
              <a:t>2.3.2.2 </a:t>
            </a:r>
            <a:r>
              <a:rPr lang="cs-CZ" u="sng" dirty="0"/>
              <a:t>Nadmořská výška GNSS není k dispozici</a:t>
            </a:r>
            <a:r>
              <a:rPr lang="cs-CZ" dirty="0"/>
              <a:t>. Pokud není v souboru IGC k </a:t>
            </a:r>
            <a:r>
              <a:rPr lang="cs-CZ" dirty="0" smtClean="0"/>
              <a:t>dispozici nadmořská </a:t>
            </a:r>
            <a:r>
              <a:rPr lang="cs-CZ" dirty="0"/>
              <a:t>výška </a:t>
            </a:r>
            <a:r>
              <a:rPr lang="cs-CZ" dirty="0" smtClean="0"/>
              <a:t>GNSS, </a:t>
            </a:r>
            <a:r>
              <a:rPr lang="cs-CZ" dirty="0"/>
              <a:t>musí být </a:t>
            </a:r>
            <a:r>
              <a:rPr lang="cs-CZ" dirty="0" smtClean="0"/>
              <a:t>v </a:t>
            </a:r>
            <a:r>
              <a:rPr lang="cs-CZ" dirty="0"/>
              <a:t>řádku </a:t>
            </a:r>
            <a:r>
              <a:rPr lang="cs-CZ" dirty="0" smtClean="0"/>
              <a:t>B zapsaná jako nulová, </a:t>
            </a:r>
            <a:r>
              <a:rPr lang="cs-CZ" dirty="0"/>
              <a:t>takže </a:t>
            </a:r>
            <a:r>
              <a:rPr lang="cs-CZ" dirty="0" smtClean="0"/>
              <a:t>se oficiálním </a:t>
            </a:r>
            <a:r>
              <a:rPr lang="cs-CZ" dirty="0"/>
              <a:t>pozorovatelům a ostatním, kteří kontrolují letová data</a:t>
            </a:r>
            <a:r>
              <a:rPr lang="cs-CZ" dirty="0" smtClean="0"/>
              <a:t>, zobrazí</a:t>
            </a:r>
            <a:r>
              <a:rPr lang="cs-CZ" dirty="0" smtClean="0">
                <a:solidFill>
                  <a:srgbClr val="FF0000"/>
                </a:solidFill>
              </a:rPr>
              <a:t> </a:t>
            </a:r>
            <a:r>
              <a:rPr lang="cs-CZ" dirty="0" smtClean="0"/>
              <a:t>během analýzy letu absence</a:t>
            </a:r>
            <a:r>
              <a:rPr lang="cs-CZ" dirty="0" smtClean="0">
                <a:solidFill>
                  <a:srgbClr val="FF0000"/>
                </a:solidFill>
              </a:rPr>
              <a:t> </a:t>
            </a:r>
            <a:r>
              <a:rPr lang="cs-CZ" dirty="0"/>
              <a:t>údajů o </a:t>
            </a:r>
            <a:r>
              <a:rPr lang="cs-CZ" dirty="0" smtClean="0"/>
              <a:t>ní.</a:t>
            </a:r>
            <a:r>
              <a:rPr lang="cs-CZ" dirty="0"/>
              <a:t> K tomu </a:t>
            </a:r>
            <a:r>
              <a:rPr lang="cs-CZ" dirty="0" smtClean="0"/>
              <a:t>dojde tehdy, když </a:t>
            </a:r>
            <a:r>
              <a:rPr lang="cs-CZ" dirty="0"/>
              <a:t>se </a:t>
            </a:r>
            <a:r>
              <a:rPr lang="cs-CZ" dirty="0" smtClean="0"/>
              <a:t>příjem signálu změní </a:t>
            </a:r>
            <a:r>
              <a:rPr lang="cs-CZ" dirty="0"/>
              <a:t>z 3D </a:t>
            </a:r>
            <a:r>
              <a:rPr lang="cs-CZ" dirty="0" smtClean="0"/>
              <a:t>na </a:t>
            </a:r>
            <a:r>
              <a:rPr lang="cs-CZ" dirty="0"/>
              <a:t>2D. </a:t>
            </a:r>
            <a:r>
              <a:rPr lang="cs-CZ" dirty="0" smtClean="0"/>
              <a:t>Pokud se stane, že na určitou dobu dojde také ke ztrátě fixace, při které nejsou zaznamenávány údaje o poloze, pak důkaz </a:t>
            </a:r>
            <a:r>
              <a:rPr lang="cs-CZ" dirty="0"/>
              <a:t>o kontinuitě </a:t>
            </a:r>
            <a:r>
              <a:rPr lang="cs-CZ" dirty="0" smtClean="0"/>
              <a:t>letu poskytují </a:t>
            </a:r>
            <a:r>
              <a:rPr lang="cs-CZ" dirty="0"/>
              <a:t>v IGC </a:t>
            </a:r>
            <a:r>
              <a:rPr lang="cs-CZ" dirty="0" smtClean="0"/>
              <a:t>souboru platné záznamy tlakové výšky.</a:t>
            </a:r>
            <a:endParaRPr lang="cs-CZ" dirty="0"/>
          </a:p>
        </p:txBody>
      </p:sp>
    </p:spTree>
    <p:extLst>
      <p:ext uri="{BB962C8B-B14F-4D97-AF65-F5344CB8AC3E}">
        <p14:creationId xmlns:p14="http://schemas.microsoft.com/office/powerpoint/2010/main" val="11080873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03654" y="518984"/>
            <a:ext cx="11417643" cy="5632311"/>
          </a:xfrm>
          <a:prstGeom prst="rect">
            <a:avLst/>
          </a:prstGeom>
          <a:noFill/>
        </p:spPr>
        <p:txBody>
          <a:bodyPr wrap="square" rtlCol="0">
            <a:spAutoFit/>
          </a:bodyPr>
          <a:lstStyle/>
          <a:p>
            <a:r>
              <a:rPr lang="cs-CZ" dirty="0" smtClean="0"/>
              <a:t>2.3.2.3 </a:t>
            </a:r>
            <a:r>
              <a:rPr lang="cs-CZ" u="sng" dirty="0" smtClean="0"/>
              <a:t>Konstrukce kluzáků</a:t>
            </a:r>
          </a:p>
          <a:p>
            <a:r>
              <a:rPr lang="cs-CZ" dirty="0" smtClean="0"/>
              <a:t>	Špatná </a:t>
            </a:r>
            <a:r>
              <a:rPr lang="cs-CZ" dirty="0"/>
              <a:t>instalace antény zvětší </a:t>
            </a:r>
            <a:r>
              <a:rPr lang="cs-CZ" dirty="0" smtClean="0"/>
              <a:t>chyby </a:t>
            </a:r>
            <a:r>
              <a:rPr lang="cs-CZ" dirty="0"/>
              <a:t>zejména v </a:t>
            </a:r>
            <a:r>
              <a:rPr lang="cs-CZ" dirty="0" smtClean="0"/>
              <a:t>hodnotách nadmořských výšek </a:t>
            </a:r>
            <a:r>
              <a:rPr lang="cs-CZ" dirty="0"/>
              <a:t>GNSS. Příklady zahrnují montáž antény v blízkosti nebo uvnitř </a:t>
            </a:r>
            <a:r>
              <a:rPr lang="cs-CZ" dirty="0" smtClean="0"/>
              <a:t>trupu z materiálů, </a:t>
            </a:r>
            <a:r>
              <a:rPr lang="cs-CZ" dirty="0"/>
              <a:t>jako </a:t>
            </a:r>
            <a:r>
              <a:rPr lang="cs-CZ" dirty="0" smtClean="0"/>
              <a:t>uhlíkových vláken </a:t>
            </a:r>
            <a:r>
              <a:rPr lang="cs-CZ" dirty="0"/>
              <a:t>nebo </a:t>
            </a:r>
            <a:r>
              <a:rPr lang="cs-CZ" dirty="0" smtClean="0"/>
              <a:t>kovu, </a:t>
            </a:r>
            <a:r>
              <a:rPr lang="cs-CZ" dirty="0"/>
              <a:t>které mohou </a:t>
            </a:r>
            <a:r>
              <a:rPr lang="cs-CZ" dirty="0" smtClean="0"/>
              <a:t>zeslabit </a:t>
            </a:r>
            <a:r>
              <a:rPr lang="cs-CZ" dirty="0"/>
              <a:t>signál nebo způsobit vícecestné efekty. Mezi další nepříznivé podmínky patří velké úhly náklonu nebo sklon, při kterém by mohl být snížen zisk antény (u směrových typů antén); použití </a:t>
            </a:r>
            <a:r>
              <a:rPr lang="cs-CZ" dirty="0" smtClean="0"/>
              <a:t>kvalitních materiálů </a:t>
            </a:r>
            <a:r>
              <a:rPr lang="cs-CZ" dirty="0"/>
              <a:t>v anténní kabeláži nebo instalaci </a:t>
            </a:r>
            <a:r>
              <a:rPr lang="cs-CZ" dirty="0" smtClean="0"/>
              <a:t>GNSS; </a:t>
            </a:r>
            <a:r>
              <a:rPr lang="cs-CZ" dirty="0"/>
              <a:t>nezabezpečené připojení antény, které může být </a:t>
            </a:r>
            <a:r>
              <a:rPr lang="cs-CZ" dirty="0" smtClean="0"/>
              <a:t>narušeno </a:t>
            </a:r>
            <a:r>
              <a:rPr lang="cs-CZ" dirty="0"/>
              <a:t>letovými podmínkami, jako jsou turbulence nebo </a:t>
            </a:r>
            <a:r>
              <a:rPr lang="cs-CZ" dirty="0" smtClean="0"/>
              <a:t>prudké manévry </a:t>
            </a:r>
            <a:r>
              <a:rPr lang="cs-CZ" dirty="0"/>
              <a:t>(</a:t>
            </a:r>
            <a:r>
              <a:rPr lang="cs-CZ" dirty="0" smtClean="0"/>
              <a:t>uvolnění vodičů </a:t>
            </a:r>
            <a:r>
              <a:rPr lang="cs-CZ" dirty="0"/>
              <a:t>nebo </a:t>
            </a:r>
            <a:r>
              <a:rPr lang="cs-CZ" dirty="0" smtClean="0"/>
              <a:t>připojení</a:t>
            </a:r>
            <a:r>
              <a:rPr lang="cs-CZ" dirty="0"/>
              <a:t>). </a:t>
            </a:r>
            <a:r>
              <a:rPr lang="cs-CZ" dirty="0" smtClean="0"/>
              <a:t>Povinností pilotů je, </a:t>
            </a:r>
            <a:r>
              <a:rPr lang="cs-CZ" dirty="0"/>
              <a:t>aby zkontrolovali, zda </a:t>
            </a:r>
            <a:r>
              <a:rPr lang="cs-CZ" dirty="0" smtClean="0"/>
              <a:t>konstrukce jejich </a:t>
            </a:r>
            <a:r>
              <a:rPr lang="cs-CZ" dirty="0"/>
              <a:t>kluzáků </a:t>
            </a:r>
            <a:r>
              <a:rPr lang="cs-CZ" dirty="0" smtClean="0"/>
              <a:t>umožňují </a:t>
            </a:r>
            <a:r>
              <a:rPr lang="cs-CZ" dirty="0"/>
              <a:t>vždy </a:t>
            </a:r>
            <a:r>
              <a:rPr lang="cs-CZ" dirty="0" smtClean="0"/>
              <a:t>nejlepší kvalitu </a:t>
            </a:r>
            <a:r>
              <a:rPr lang="cs-CZ" dirty="0"/>
              <a:t>signálu </a:t>
            </a:r>
            <a:r>
              <a:rPr lang="cs-CZ" dirty="0" smtClean="0"/>
              <a:t>a spolehlivě minimalizovat </a:t>
            </a:r>
            <a:r>
              <a:rPr lang="cs-CZ" dirty="0"/>
              <a:t>krátkodobé anomálie </a:t>
            </a:r>
            <a:r>
              <a:rPr lang="cs-CZ" dirty="0" smtClean="0"/>
              <a:t>v GNSS fixech v </a:t>
            </a:r>
            <a:r>
              <a:rPr lang="cs-CZ" dirty="0"/>
              <a:t>souboru </a:t>
            </a:r>
            <a:r>
              <a:rPr lang="cs-CZ" dirty="0" smtClean="0"/>
              <a:t>IGC.</a:t>
            </a:r>
          </a:p>
          <a:p>
            <a:endParaRPr lang="cs-CZ" dirty="0" smtClean="0"/>
          </a:p>
          <a:p>
            <a:r>
              <a:rPr lang="cs-CZ" dirty="0" smtClean="0"/>
              <a:t>2.4</a:t>
            </a:r>
            <a:r>
              <a:rPr lang="cs-CZ" dirty="0"/>
              <a:t> </a:t>
            </a:r>
            <a:r>
              <a:rPr lang="cs-CZ" b="1" u="sng" dirty="0"/>
              <a:t>MĚŘENÍ ČASU</a:t>
            </a:r>
            <a:r>
              <a:rPr lang="cs-CZ" dirty="0"/>
              <a:t> . </a:t>
            </a:r>
            <a:endParaRPr lang="cs-CZ" dirty="0" smtClean="0"/>
          </a:p>
          <a:p>
            <a:r>
              <a:rPr lang="cs-CZ" dirty="0" smtClean="0"/>
              <a:t>	Časový </a:t>
            </a:r>
            <a:r>
              <a:rPr lang="cs-CZ" dirty="0"/>
              <a:t>systém používaný pro účely IGC musí být založen na </a:t>
            </a:r>
            <a:r>
              <a:rPr lang="cs-CZ" dirty="0" smtClean="0"/>
              <a:t>koordinovaném světovém </a:t>
            </a:r>
            <a:r>
              <a:rPr lang="cs-CZ" dirty="0"/>
              <a:t>čase </a:t>
            </a:r>
            <a:r>
              <a:rPr lang="cs-CZ" dirty="0" smtClean="0"/>
              <a:t>(</a:t>
            </a:r>
            <a:r>
              <a:rPr lang="cs-CZ" dirty="0"/>
              <a:t>UTC) nebo </a:t>
            </a:r>
            <a:r>
              <a:rPr lang="cs-CZ" dirty="0" smtClean="0"/>
              <a:t>místním čase </a:t>
            </a:r>
            <a:r>
              <a:rPr lang="cs-CZ" dirty="0"/>
              <a:t>na základě známých </a:t>
            </a:r>
            <a:r>
              <a:rPr lang="cs-CZ" dirty="0" smtClean="0"/>
              <a:t>odchylek </a:t>
            </a:r>
            <a:r>
              <a:rPr lang="cs-CZ" dirty="0"/>
              <a:t>od UTC. IGC schválený GNSS rekordér (FR) se používá pro přesné měření času, protože </a:t>
            </a:r>
            <a:r>
              <a:rPr lang="cs-CZ" dirty="0" smtClean="0"/>
              <a:t>GNS systémy </a:t>
            </a:r>
            <a:r>
              <a:rPr lang="cs-CZ" dirty="0"/>
              <a:t>využívají </a:t>
            </a:r>
            <a:r>
              <a:rPr lang="cs-CZ" dirty="0" smtClean="0"/>
              <a:t>jako </a:t>
            </a:r>
            <a:r>
              <a:rPr lang="cs-CZ" dirty="0"/>
              <a:t>součást svých </a:t>
            </a:r>
            <a:r>
              <a:rPr lang="cs-CZ" dirty="0" smtClean="0"/>
              <a:t>systémů velmi </a:t>
            </a:r>
            <a:r>
              <a:rPr lang="cs-CZ" dirty="0"/>
              <a:t>přesné časové </a:t>
            </a:r>
            <a:r>
              <a:rPr lang="cs-CZ" dirty="0" smtClean="0"/>
              <a:t>signály.</a:t>
            </a:r>
            <a:endParaRPr lang="cs-CZ" dirty="0"/>
          </a:p>
          <a:p>
            <a:r>
              <a:rPr lang="cs-CZ" dirty="0"/>
              <a:t>2.4.1 </a:t>
            </a:r>
            <a:r>
              <a:rPr lang="cs-CZ" u="sng" dirty="0"/>
              <a:t>Přestupné </a:t>
            </a:r>
            <a:r>
              <a:rPr lang="cs-CZ" u="sng" dirty="0" smtClean="0"/>
              <a:t>sekundy:</a:t>
            </a:r>
            <a:r>
              <a:rPr lang="cs-CZ" dirty="0"/>
              <a:t> </a:t>
            </a:r>
            <a:r>
              <a:rPr lang="cs-CZ" dirty="0" smtClean="0"/>
              <a:t>vnitřní </a:t>
            </a:r>
            <a:r>
              <a:rPr lang="cs-CZ" dirty="0"/>
              <a:t>systémový čas používaný systémem GPS USA </a:t>
            </a:r>
            <a:r>
              <a:rPr lang="cs-CZ" dirty="0" smtClean="0"/>
              <a:t>respektuje UTC z doby, kdy byl poprvé </a:t>
            </a:r>
            <a:r>
              <a:rPr lang="cs-CZ" dirty="0"/>
              <a:t>uveden do provozu </a:t>
            </a:r>
            <a:r>
              <a:rPr lang="cs-CZ" dirty="0" smtClean="0"/>
              <a:t>(6</a:t>
            </a:r>
            <a:r>
              <a:rPr lang="cs-CZ" dirty="0"/>
              <a:t>. ledna </a:t>
            </a:r>
            <a:r>
              <a:rPr lang="cs-CZ" dirty="0" smtClean="0"/>
              <a:t>1980). </a:t>
            </a:r>
            <a:r>
              <a:rPr lang="cs-CZ" dirty="0"/>
              <a:t>Časové výstupy většiny zařízení GPS </a:t>
            </a:r>
            <a:r>
              <a:rPr lang="cs-CZ" dirty="0" smtClean="0"/>
              <a:t>jsou však uvedené </a:t>
            </a:r>
            <a:r>
              <a:rPr lang="cs-CZ" dirty="0"/>
              <a:t>v aktuálním UTC pomocí interní korekce </a:t>
            </a:r>
            <a:r>
              <a:rPr lang="cs-CZ" dirty="0" smtClean="0"/>
              <a:t>takzvanými </a:t>
            </a:r>
            <a:r>
              <a:rPr lang="cs-CZ" dirty="0"/>
              <a:t>„</a:t>
            </a:r>
            <a:r>
              <a:rPr lang="cs-CZ" dirty="0" smtClean="0"/>
              <a:t>přestupnými sekundami“, </a:t>
            </a:r>
            <a:r>
              <a:rPr lang="cs-CZ" dirty="0"/>
              <a:t>které byly od roku </a:t>
            </a:r>
            <a:r>
              <a:rPr lang="cs-CZ" dirty="0" smtClean="0"/>
              <a:t>1980 přidány</a:t>
            </a:r>
            <a:r>
              <a:rPr lang="cs-CZ" dirty="0"/>
              <a:t>, </a:t>
            </a:r>
            <a:r>
              <a:rPr lang="cs-CZ" dirty="0" smtClean="0"/>
              <a:t>protože se rotace Země </a:t>
            </a:r>
            <a:r>
              <a:rPr lang="cs-CZ" dirty="0"/>
              <a:t>zpomaluje. To se v přijímačích </a:t>
            </a:r>
            <a:r>
              <a:rPr lang="cs-CZ" dirty="0" smtClean="0"/>
              <a:t>GPS, </a:t>
            </a:r>
            <a:r>
              <a:rPr lang="cs-CZ" dirty="0"/>
              <a:t>které mají časový </a:t>
            </a:r>
            <a:r>
              <a:rPr lang="cs-CZ" dirty="0" smtClean="0"/>
              <a:t>výstup, provádí automaticky, </a:t>
            </a:r>
            <a:r>
              <a:rPr lang="cs-CZ" dirty="0"/>
              <a:t>protože </a:t>
            </a:r>
            <a:r>
              <a:rPr lang="cs-CZ" dirty="0" smtClean="0"/>
              <a:t>skoková </a:t>
            </a:r>
            <a:r>
              <a:rPr lang="cs-CZ" dirty="0"/>
              <a:t>oprava sekundy je součástí systému. Oprava na UTC je automaticky provedena </a:t>
            </a:r>
            <a:r>
              <a:rPr lang="cs-CZ" dirty="0" smtClean="0"/>
              <a:t>také v IGC-schválených letových zapisovačích </a:t>
            </a:r>
            <a:r>
              <a:rPr lang="cs-CZ" dirty="0"/>
              <a:t>a </a:t>
            </a:r>
            <a:r>
              <a:rPr lang="cs-CZ" dirty="0" smtClean="0"/>
              <a:t>proto </a:t>
            </a:r>
            <a:r>
              <a:rPr lang="cs-CZ" dirty="0"/>
              <a:t>není ze strany pilotů nebo oficiálních </a:t>
            </a:r>
            <a:r>
              <a:rPr lang="cs-CZ" dirty="0" smtClean="0"/>
              <a:t>pozorovatelů vyžadována </a:t>
            </a:r>
            <a:r>
              <a:rPr lang="cs-CZ" dirty="0"/>
              <a:t>žádná </a:t>
            </a:r>
            <a:r>
              <a:rPr lang="cs-CZ" dirty="0" smtClean="0"/>
              <a:t>akce.</a:t>
            </a:r>
            <a:r>
              <a:rPr lang="cs-CZ" dirty="0"/>
              <a:t> V roce 2020 </a:t>
            </a:r>
            <a:r>
              <a:rPr lang="cs-CZ" dirty="0" smtClean="0"/>
              <a:t>byl vnitřní </a:t>
            </a:r>
            <a:r>
              <a:rPr lang="cs-CZ" dirty="0"/>
              <a:t>systémový čas </a:t>
            </a:r>
            <a:r>
              <a:rPr lang="cs-CZ" dirty="0" smtClean="0"/>
              <a:t>GPS </a:t>
            </a:r>
            <a:r>
              <a:rPr lang="cs-CZ" dirty="0"/>
              <a:t>UTC </a:t>
            </a:r>
            <a:r>
              <a:rPr lang="cs-CZ" dirty="0" smtClean="0"/>
              <a:t>o </a:t>
            </a:r>
            <a:r>
              <a:rPr lang="cs-CZ" dirty="0"/>
              <a:t>18 sekund </a:t>
            </a:r>
            <a:r>
              <a:rPr lang="cs-CZ" dirty="0" smtClean="0"/>
              <a:t>pozdější, </a:t>
            </a:r>
            <a:r>
              <a:rPr lang="cs-CZ" dirty="0"/>
              <a:t>protože ten i nadále vychází z času ledna 1980, </a:t>
            </a:r>
            <a:r>
              <a:rPr lang="cs-CZ" dirty="0" smtClean="0"/>
              <a:t>kdy byl spuštěn první systém GPS.</a:t>
            </a:r>
            <a:endParaRPr lang="cs-CZ" dirty="0"/>
          </a:p>
        </p:txBody>
      </p:sp>
    </p:spTree>
    <p:extLst>
      <p:ext uri="{BB962C8B-B14F-4D97-AF65-F5344CB8AC3E}">
        <p14:creationId xmlns:p14="http://schemas.microsoft.com/office/powerpoint/2010/main" val="458937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6" y="317043"/>
            <a:ext cx="12190195" cy="6652054"/>
          </a:xfrm>
          <a:prstGeom prst="rect">
            <a:avLst/>
          </a:prstGeom>
        </p:spPr>
      </p:pic>
      <p:sp>
        <p:nvSpPr>
          <p:cNvPr id="3" name="TextovéPole 2"/>
          <p:cNvSpPr txBox="1"/>
          <p:nvPr/>
        </p:nvSpPr>
        <p:spPr>
          <a:xfrm>
            <a:off x="3863546" y="288324"/>
            <a:ext cx="4448432" cy="369332"/>
          </a:xfrm>
          <a:prstGeom prst="rect">
            <a:avLst/>
          </a:prstGeom>
          <a:noFill/>
        </p:spPr>
        <p:txBody>
          <a:bodyPr wrap="square" rtlCol="0">
            <a:spAutoFit/>
          </a:bodyPr>
          <a:lstStyle/>
          <a:p>
            <a:endParaRPr lang="cs-CZ" dirty="0"/>
          </a:p>
        </p:txBody>
      </p:sp>
      <p:sp>
        <p:nvSpPr>
          <p:cNvPr id="4" name="TextovéPole 3"/>
          <p:cNvSpPr txBox="1"/>
          <p:nvPr/>
        </p:nvSpPr>
        <p:spPr>
          <a:xfrm>
            <a:off x="3772930" y="288324"/>
            <a:ext cx="4539048" cy="400110"/>
          </a:xfrm>
          <a:prstGeom prst="rect">
            <a:avLst/>
          </a:prstGeom>
          <a:noFill/>
        </p:spPr>
        <p:txBody>
          <a:bodyPr wrap="square" rtlCol="0">
            <a:spAutoFit/>
          </a:bodyPr>
          <a:lstStyle/>
          <a:p>
            <a:r>
              <a:rPr lang="cs-CZ" sz="2000" b="1" dirty="0" smtClean="0">
                <a:solidFill>
                  <a:srgbClr val="7030A0"/>
                </a:solidFill>
              </a:rPr>
              <a:t>Příklad vyhodnocení letu pomocí  SW </a:t>
            </a:r>
            <a:r>
              <a:rPr lang="cs-CZ" sz="2000" b="1" dirty="0" err="1" smtClean="0">
                <a:solidFill>
                  <a:srgbClr val="7030A0"/>
                </a:solidFill>
              </a:rPr>
              <a:t>LXe</a:t>
            </a:r>
            <a:endParaRPr lang="cs-CZ" sz="2000" b="1" dirty="0">
              <a:solidFill>
                <a:srgbClr val="7030A0"/>
              </a:solidFill>
            </a:endParaRPr>
          </a:p>
        </p:txBody>
      </p:sp>
      <p:sp>
        <p:nvSpPr>
          <p:cNvPr id="5" name="TextovéPole 4"/>
          <p:cNvSpPr txBox="1"/>
          <p:nvPr/>
        </p:nvSpPr>
        <p:spPr>
          <a:xfrm>
            <a:off x="4234249" y="1351005"/>
            <a:ext cx="1219200" cy="369332"/>
          </a:xfrm>
          <a:prstGeom prst="rect">
            <a:avLst/>
          </a:prstGeom>
          <a:noFill/>
        </p:spPr>
        <p:txBody>
          <a:bodyPr wrap="square" rtlCol="0">
            <a:spAutoFit/>
          </a:bodyPr>
          <a:lstStyle/>
          <a:p>
            <a:r>
              <a:rPr lang="cs-CZ" b="1" dirty="0" smtClean="0">
                <a:solidFill>
                  <a:srgbClr val="00B050"/>
                </a:solidFill>
              </a:rPr>
              <a:t>GPS výška</a:t>
            </a:r>
            <a:endParaRPr lang="cs-CZ" b="1" dirty="0">
              <a:solidFill>
                <a:srgbClr val="00B050"/>
              </a:solidFill>
            </a:endParaRPr>
          </a:p>
        </p:txBody>
      </p:sp>
      <p:sp>
        <p:nvSpPr>
          <p:cNvPr id="6" name="TextovéPole 5"/>
          <p:cNvSpPr txBox="1"/>
          <p:nvPr/>
        </p:nvSpPr>
        <p:spPr>
          <a:xfrm>
            <a:off x="4707925" y="3961025"/>
            <a:ext cx="1491048" cy="369332"/>
          </a:xfrm>
          <a:prstGeom prst="rect">
            <a:avLst/>
          </a:prstGeom>
          <a:noFill/>
        </p:spPr>
        <p:txBody>
          <a:bodyPr wrap="square" rtlCol="0">
            <a:spAutoFit/>
          </a:bodyPr>
          <a:lstStyle/>
          <a:p>
            <a:r>
              <a:rPr lang="cs-CZ" b="1" dirty="0" smtClean="0"/>
              <a:t>Tlaková výška</a:t>
            </a:r>
            <a:endParaRPr lang="cs-CZ" b="1" dirty="0"/>
          </a:p>
        </p:txBody>
      </p:sp>
    </p:spTree>
    <p:extLst>
      <p:ext uri="{BB962C8B-B14F-4D97-AF65-F5344CB8AC3E}">
        <p14:creationId xmlns:p14="http://schemas.microsoft.com/office/powerpoint/2010/main" val="4007365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955589" y="667266"/>
            <a:ext cx="9844216" cy="5262979"/>
          </a:xfrm>
          <a:prstGeom prst="rect">
            <a:avLst/>
          </a:prstGeom>
          <a:noFill/>
        </p:spPr>
        <p:txBody>
          <a:bodyPr wrap="square" rtlCol="0">
            <a:spAutoFit/>
          </a:bodyPr>
          <a:lstStyle/>
          <a:p>
            <a:pPr algn="ctr"/>
            <a:r>
              <a:rPr lang="cs-CZ" sz="5400" b="1" dirty="0" smtClean="0">
                <a:solidFill>
                  <a:srgbClr val="C00000"/>
                </a:solidFill>
              </a:rPr>
              <a:t>Tak to je ve stručnosti vše. Je čas na otázky.</a:t>
            </a:r>
          </a:p>
          <a:p>
            <a:pPr algn="ctr"/>
            <a:endParaRPr lang="cs-CZ" sz="5400" dirty="0"/>
          </a:p>
          <a:p>
            <a:pPr algn="ctr"/>
            <a:endParaRPr lang="cs-CZ" sz="5400" dirty="0" smtClean="0"/>
          </a:p>
          <a:p>
            <a:pPr algn="ctr"/>
            <a:r>
              <a:rPr lang="cs-CZ" sz="6000" b="1" dirty="0" smtClean="0">
                <a:solidFill>
                  <a:srgbClr val="002060"/>
                </a:solidFill>
                <a:latin typeface="Monotype Corsiva" panose="03010101010201010101" pitchFamily="66" charset="0"/>
              </a:rPr>
              <a:t>Pokud žádné nejsou, tak se s vámi loučím.</a:t>
            </a:r>
            <a:endParaRPr lang="cs-CZ" sz="6000" b="1" dirty="0">
              <a:solidFill>
                <a:srgbClr val="002060"/>
              </a:solidFill>
              <a:latin typeface="Monotype Corsiva" panose="03010101010201010101" pitchFamily="66" charset="0"/>
            </a:endParaRPr>
          </a:p>
        </p:txBody>
      </p:sp>
    </p:spTree>
    <p:extLst>
      <p:ext uri="{BB962C8B-B14F-4D97-AF65-F5344CB8AC3E}">
        <p14:creationId xmlns:p14="http://schemas.microsoft.com/office/powerpoint/2010/main" val="3507097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510746" y="436605"/>
            <a:ext cx="10849232" cy="5370701"/>
          </a:xfrm>
          <a:prstGeom prst="rect">
            <a:avLst/>
          </a:prstGeom>
          <a:noFill/>
        </p:spPr>
        <p:txBody>
          <a:bodyPr wrap="square" rtlCol="0">
            <a:spAutoFit/>
          </a:bodyPr>
          <a:lstStyle/>
          <a:p>
            <a:r>
              <a:rPr lang="cs-CZ" sz="2000" b="1" dirty="0" smtClean="0"/>
              <a:t>K čemu je tento dokument:</a:t>
            </a:r>
          </a:p>
          <a:p>
            <a:pPr>
              <a:spcAft>
                <a:spcPts val="600"/>
              </a:spcAft>
            </a:pPr>
            <a:r>
              <a:rPr lang="cs-CZ" sz="2000" dirty="0" smtClean="0"/>
              <a:t>Třebaže </a:t>
            </a:r>
            <a:r>
              <a:rPr lang="cs-CZ" sz="2000" dirty="0"/>
              <a:t>je tento </a:t>
            </a:r>
            <a:r>
              <a:rPr lang="cs-CZ" sz="2000" dirty="0" err="1"/>
              <a:t>Annex</a:t>
            </a:r>
            <a:r>
              <a:rPr lang="cs-CZ" sz="2000" dirty="0"/>
              <a:t> vydán jako samostatný dokument, je </a:t>
            </a:r>
            <a:r>
              <a:rPr lang="cs-CZ" sz="2000" dirty="0" smtClean="0"/>
              <a:t>v podstatě dílčím doplňkem dílu 3</a:t>
            </a:r>
            <a:r>
              <a:rPr lang="cs-CZ" sz="2000" dirty="0"/>
              <a:t>, </a:t>
            </a:r>
            <a:r>
              <a:rPr lang="cs-CZ" sz="2000" dirty="0" smtClean="0"/>
              <a:t>protože </a:t>
            </a:r>
            <a:r>
              <a:rPr lang="cs-CZ" sz="2000" dirty="0"/>
              <a:t>s ním úzce souvisí a doplňuje některé jeho </a:t>
            </a:r>
            <a:r>
              <a:rPr lang="cs-CZ" sz="2000" dirty="0" smtClean="0"/>
              <a:t>pasáže. </a:t>
            </a:r>
          </a:p>
          <a:p>
            <a:r>
              <a:rPr lang="cs-CZ" sz="2000" dirty="0" smtClean="0"/>
              <a:t>-     Zabývá </a:t>
            </a:r>
            <a:r>
              <a:rPr lang="cs-CZ" sz="2000" dirty="0"/>
              <a:t>se </a:t>
            </a:r>
            <a:r>
              <a:rPr lang="cs-CZ" sz="2000" dirty="0" smtClean="0"/>
              <a:t>letovými zapisovači </a:t>
            </a:r>
            <a:r>
              <a:rPr lang="cs-CZ" sz="2000" dirty="0"/>
              <a:t>a stanovuje podmínky pro jejich </a:t>
            </a:r>
            <a:r>
              <a:rPr lang="cs-CZ" sz="2000" dirty="0" smtClean="0"/>
              <a:t>výrobu, certifikaci a používání</a:t>
            </a:r>
            <a:r>
              <a:rPr lang="cs-CZ" sz="2000" dirty="0"/>
              <a:t>. </a:t>
            </a:r>
            <a:endParaRPr lang="cs-CZ" sz="2000" dirty="0" smtClean="0"/>
          </a:p>
          <a:p>
            <a:pPr marL="342900" indent="-342900">
              <a:buFontTx/>
              <a:buChar char="-"/>
            </a:pPr>
            <a:r>
              <a:rPr lang="cs-CZ" sz="2000" dirty="0" smtClean="0"/>
              <a:t>Měli by, vlastně musí se jím řídit </a:t>
            </a:r>
            <a:r>
              <a:rPr lang="cs-CZ" sz="2000" dirty="0"/>
              <a:t>všichni OP pro plachtaře v souvislosti se SŘ 3, </a:t>
            </a:r>
            <a:r>
              <a:rPr lang="cs-CZ" sz="2000" dirty="0" smtClean="0"/>
              <a:t>příloha </a:t>
            </a:r>
            <a:r>
              <a:rPr lang="cs-CZ" sz="2000" dirty="0"/>
              <a:t>C. </a:t>
            </a:r>
            <a:endParaRPr lang="cs-CZ" sz="2000" dirty="0" smtClean="0"/>
          </a:p>
          <a:p>
            <a:endParaRPr lang="cs-CZ" sz="2000" dirty="0" smtClean="0"/>
          </a:p>
          <a:p>
            <a:r>
              <a:rPr lang="cs-CZ" sz="2000" dirty="0" smtClean="0"/>
              <a:t>Některé pasáže se s přílohou C prolínají, proto se budu snažit jim vyhnout, nakonec – doslechli jste se je od Míry Hendrycha. Manipulace s FR jsou podrobně rozebrány v kapitolách 8 a 9 přílohy C.</a:t>
            </a:r>
          </a:p>
          <a:p>
            <a:r>
              <a:rPr lang="cs-CZ" sz="2000" dirty="0" smtClean="0"/>
              <a:t>-----------------------------------------------------------------</a:t>
            </a:r>
            <a:endParaRPr lang="cs-CZ" sz="2000" dirty="0"/>
          </a:p>
          <a:p>
            <a:r>
              <a:rPr lang="cs-CZ" sz="2000" b="1" dirty="0"/>
              <a:t>Názvosloví - klíčová slova</a:t>
            </a:r>
            <a:r>
              <a:rPr lang="cs-CZ" sz="2000" dirty="0"/>
              <a:t>: V tomto dokumentu slova „musí“ a „nesmí“ označují povinné požadavky, které musí být dodrženy, pokud mají být splněny normy IGC. Slovo „měl by“ označuje doporučení, které je preferováno, ale není povinné. Slovo „může“ označuje, co je povoleno. Termíny „</a:t>
            </a:r>
            <a:r>
              <a:rPr lang="cs-CZ" sz="2000" dirty="0" err="1"/>
              <a:t>Flight</a:t>
            </a:r>
            <a:r>
              <a:rPr lang="cs-CZ" sz="2000" dirty="0"/>
              <a:t> </a:t>
            </a:r>
            <a:r>
              <a:rPr lang="cs-CZ" sz="2000" dirty="0" err="1"/>
              <a:t>Recorder</a:t>
            </a:r>
            <a:r>
              <a:rPr lang="cs-CZ" sz="2000" dirty="0"/>
              <a:t>“ nebo „FR“ odkazují na GNSS </a:t>
            </a:r>
            <a:r>
              <a:rPr lang="cs-CZ" sz="2000" dirty="0" err="1"/>
              <a:t>Flight</a:t>
            </a:r>
            <a:r>
              <a:rPr lang="cs-CZ" sz="2000" dirty="0"/>
              <a:t> </a:t>
            </a:r>
            <a:r>
              <a:rPr lang="cs-CZ" sz="2000" dirty="0" err="1"/>
              <a:t>Recordery</a:t>
            </a:r>
            <a:r>
              <a:rPr lang="cs-CZ" sz="2000" dirty="0"/>
              <a:t>, které jsou buď schváleny IGC, nebo jsou navrženy a předloženy </a:t>
            </a:r>
            <a:r>
              <a:rPr lang="cs-CZ" sz="2000" dirty="0" smtClean="0"/>
              <a:t>k testu GFAC</a:t>
            </a:r>
            <a:r>
              <a:rPr lang="cs-CZ" sz="2000" dirty="0"/>
              <a:t>. </a:t>
            </a:r>
            <a:r>
              <a:rPr lang="cs-CZ" sz="2000" b="1" dirty="0">
                <a:solidFill>
                  <a:srgbClr val="FF0000"/>
                </a:solidFill>
              </a:rPr>
              <a:t>Někdy se setkáváme s výrazem „</a:t>
            </a:r>
            <a:r>
              <a:rPr lang="cs-CZ" sz="2000" b="1" dirty="0" err="1">
                <a:solidFill>
                  <a:srgbClr val="FF0000"/>
                </a:solidFill>
              </a:rPr>
              <a:t>logger</a:t>
            </a:r>
            <a:r>
              <a:rPr lang="cs-CZ" sz="2000" b="1" dirty="0">
                <a:solidFill>
                  <a:srgbClr val="FF0000"/>
                </a:solidFill>
              </a:rPr>
              <a:t>“ (místo </a:t>
            </a:r>
            <a:r>
              <a:rPr lang="cs-CZ" sz="2000" b="1" dirty="0" smtClean="0">
                <a:solidFill>
                  <a:srgbClr val="FF0000"/>
                </a:solidFill>
              </a:rPr>
              <a:t>„FR IGC“), </a:t>
            </a:r>
            <a:r>
              <a:rPr lang="cs-CZ" sz="2000" dirty="0"/>
              <a:t>ale IGC </a:t>
            </a:r>
            <a:r>
              <a:rPr lang="cs-CZ" sz="2000" dirty="0" smtClean="0"/>
              <a:t>ho </a:t>
            </a:r>
            <a:r>
              <a:rPr lang="cs-CZ" sz="2000" dirty="0"/>
              <a:t>nepoužívá, protože při překladu do jiných jazyků slovo „</a:t>
            </a:r>
            <a:r>
              <a:rPr lang="cs-CZ" sz="2000" dirty="0" err="1"/>
              <a:t>logger</a:t>
            </a:r>
            <a:r>
              <a:rPr lang="cs-CZ" sz="2000" dirty="0"/>
              <a:t>“ není přesné, zatímco </a:t>
            </a:r>
            <a:r>
              <a:rPr lang="cs-CZ" sz="2000" b="1" dirty="0">
                <a:solidFill>
                  <a:srgbClr val="0070C0"/>
                </a:solidFill>
              </a:rPr>
              <a:t>„letový záznamník schválený IGC“ je přesná </a:t>
            </a:r>
            <a:r>
              <a:rPr lang="cs-CZ" sz="2000" b="1" dirty="0" smtClean="0">
                <a:solidFill>
                  <a:srgbClr val="0070C0"/>
                </a:solidFill>
              </a:rPr>
              <a:t>definice (</a:t>
            </a:r>
            <a:r>
              <a:rPr lang="cs-CZ" sz="2000" b="1" dirty="0" err="1">
                <a:solidFill>
                  <a:srgbClr val="0070C0"/>
                </a:solidFill>
              </a:rPr>
              <a:t>Flight</a:t>
            </a:r>
            <a:r>
              <a:rPr lang="cs-CZ" sz="2000" b="1" dirty="0">
                <a:solidFill>
                  <a:srgbClr val="0070C0"/>
                </a:solidFill>
              </a:rPr>
              <a:t> </a:t>
            </a:r>
            <a:r>
              <a:rPr lang="cs-CZ" sz="2000" b="1" dirty="0" err="1" smtClean="0">
                <a:solidFill>
                  <a:srgbClr val="0070C0"/>
                </a:solidFill>
              </a:rPr>
              <a:t>Recorder</a:t>
            </a:r>
            <a:r>
              <a:rPr lang="cs-CZ" sz="2000" b="1" dirty="0" smtClean="0">
                <a:solidFill>
                  <a:srgbClr val="0070C0"/>
                </a:solidFill>
              </a:rPr>
              <a:t> IGC – FR IGC).</a:t>
            </a:r>
            <a:endParaRPr lang="cs-CZ" sz="2000" b="1" dirty="0">
              <a:solidFill>
                <a:srgbClr val="0070C0"/>
              </a:solidFill>
            </a:endParaRPr>
          </a:p>
          <a:p>
            <a:endParaRPr lang="cs-CZ" dirty="0"/>
          </a:p>
        </p:txBody>
      </p:sp>
    </p:spTree>
    <p:extLst>
      <p:ext uri="{BB962C8B-B14F-4D97-AF65-F5344CB8AC3E}">
        <p14:creationId xmlns:p14="http://schemas.microsoft.com/office/powerpoint/2010/main" val="2777119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45990" y="205946"/>
            <a:ext cx="11392930" cy="6463308"/>
          </a:xfrm>
          <a:prstGeom prst="rect">
            <a:avLst/>
          </a:prstGeom>
          <a:noFill/>
        </p:spPr>
        <p:txBody>
          <a:bodyPr wrap="square" rtlCol="0">
            <a:spAutoFit/>
          </a:bodyPr>
          <a:lstStyle/>
          <a:p>
            <a:r>
              <a:rPr lang="cs-CZ" b="1" dirty="0"/>
              <a:t>Slovník pojmů a zkratek: </a:t>
            </a:r>
            <a:endParaRPr lang="cs-CZ" dirty="0"/>
          </a:p>
          <a:p>
            <a:r>
              <a:rPr lang="cs-CZ" dirty="0" smtClean="0"/>
              <a:t>Deklarace; Elipsa </a:t>
            </a:r>
            <a:r>
              <a:rPr lang="cs-CZ" dirty="0"/>
              <a:t>a </a:t>
            </a:r>
            <a:r>
              <a:rPr lang="cs-CZ" dirty="0" smtClean="0"/>
              <a:t>elipsoid; </a:t>
            </a:r>
          </a:p>
          <a:p>
            <a:r>
              <a:rPr lang="cs-CZ" u="sng" dirty="0" smtClean="0"/>
              <a:t>Elipsoid</a:t>
            </a:r>
            <a:r>
              <a:rPr lang="cs-CZ" dirty="0" smtClean="0"/>
              <a:t> –</a:t>
            </a:r>
            <a:r>
              <a:rPr lang="cs-CZ" dirty="0"/>
              <a:t> </a:t>
            </a:r>
            <a:r>
              <a:rPr lang="cs-CZ" dirty="0" smtClean="0"/>
              <a:t>Elipsoid </a:t>
            </a:r>
            <a:r>
              <a:rPr lang="cs-CZ" dirty="0"/>
              <a:t>je trojrozměrná </a:t>
            </a:r>
            <a:r>
              <a:rPr lang="cs-CZ" dirty="0" smtClean="0"/>
              <a:t>verze elipsy, jejíž </a:t>
            </a:r>
            <a:r>
              <a:rPr lang="cs-CZ" dirty="0"/>
              <a:t>povrch je tvořen rotací elipsy kolem její vedlejší osy. </a:t>
            </a:r>
            <a:r>
              <a:rPr lang="cs-CZ" dirty="0" smtClean="0"/>
              <a:t>Elipsoid </a:t>
            </a:r>
            <a:r>
              <a:rPr lang="cs-CZ" dirty="0"/>
              <a:t>WGS84 </a:t>
            </a:r>
            <a:r>
              <a:rPr lang="cs-CZ" dirty="0" smtClean="0"/>
              <a:t>  </a:t>
            </a:r>
          </a:p>
          <a:p>
            <a:r>
              <a:rPr lang="cs-CZ" dirty="0"/>
              <a:t> </a:t>
            </a:r>
            <a:r>
              <a:rPr lang="cs-CZ" dirty="0" smtClean="0"/>
              <a:t>                 je </a:t>
            </a:r>
            <a:r>
              <a:rPr lang="cs-CZ" dirty="0"/>
              <a:t>používán pro </a:t>
            </a:r>
            <a:r>
              <a:rPr lang="cs-CZ" dirty="0" smtClean="0"/>
              <a:t>určování </a:t>
            </a:r>
            <a:r>
              <a:rPr lang="cs-CZ" dirty="0"/>
              <a:t>polohy a měření organizacemi ICAO, americkým systémem GPS, FAI a </a:t>
            </a:r>
            <a:r>
              <a:rPr lang="cs-CZ" dirty="0" smtClean="0"/>
              <a:t>IGC.</a:t>
            </a:r>
          </a:p>
          <a:p>
            <a:r>
              <a:rPr lang="cs-CZ" b="1" dirty="0" smtClean="0"/>
              <a:t>	     </a:t>
            </a:r>
            <a:r>
              <a:rPr lang="cs-CZ" b="1" u="sng" dirty="0" err="1" smtClean="0"/>
              <a:t>Spheroid</a:t>
            </a:r>
            <a:r>
              <a:rPr lang="cs-CZ" b="1" dirty="0" smtClean="0"/>
              <a:t> </a:t>
            </a:r>
            <a:r>
              <a:rPr lang="cs-CZ" b="1" dirty="0"/>
              <a:t>- (rotační elipsoid) - Termín někdy používaný místo "Elipsoid" </a:t>
            </a:r>
            <a:r>
              <a:rPr lang="cs-CZ" dirty="0"/>
              <a:t>- je preferován, protože je přesnější.</a:t>
            </a:r>
          </a:p>
          <a:p>
            <a:r>
              <a:rPr lang="cs-CZ" u="sng" dirty="0" smtClean="0"/>
              <a:t>ENL</a:t>
            </a:r>
            <a:r>
              <a:rPr lang="cs-CZ" dirty="0" smtClean="0"/>
              <a:t> – </a:t>
            </a:r>
            <a:r>
              <a:rPr lang="cs-CZ" dirty="0" err="1"/>
              <a:t>Environmental</a:t>
            </a:r>
            <a:r>
              <a:rPr lang="cs-CZ" dirty="0"/>
              <a:t> </a:t>
            </a:r>
            <a:r>
              <a:rPr lang="cs-CZ" dirty="0" err="1"/>
              <a:t>Noise</a:t>
            </a:r>
            <a:r>
              <a:rPr lang="cs-CZ" dirty="0"/>
              <a:t> </a:t>
            </a:r>
            <a:r>
              <a:rPr lang="cs-CZ" dirty="0" err="1" smtClean="0"/>
              <a:t>Level</a:t>
            </a:r>
            <a:r>
              <a:rPr lang="cs-CZ" dirty="0" smtClean="0"/>
              <a:t> = úroveň okolního hluku</a:t>
            </a:r>
            <a:r>
              <a:rPr lang="cs-CZ" dirty="0"/>
              <a:t> </a:t>
            </a:r>
            <a:endParaRPr lang="cs-CZ" dirty="0" smtClean="0"/>
          </a:p>
          <a:p>
            <a:r>
              <a:rPr lang="cs-CZ" u="sng" dirty="0" smtClean="0"/>
              <a:t>FES</a:t>
            </a:r>
            <a:r>
              <a:rPr lang="cs-CZ" dirty="0" smtClean="0"/>
              <a:t> –  </a:t>
            </a:r>
            <a:r>
              <a:rPr lang="cs-CZ" dirty="0"/>
              <a:t>Front Electric </a:t>
            </a:r>
            <a:r>
              <a:rPr lang="cs-CZ" dirty="0" err="1"/>
              <a:t>System</a:t>
            </a:r>
            <a:r>
              <a:rPr lang="cs-CZ" dirty="0"/>
              <a:t> </a:t>
            </a:r>
            <a:r>
              <a:rPr lang="cs-CZ" dirty="0" smtClean="0"/>
              <a:t>= čelní elektromotor motorového kluzáku</a:t>
            </a:r>
          </a:p>
          <a:p>
            <a:r>
              <a:rPr lang="cs-CZ" u="sng" dirty="0" smtClean="0"/>
              <a:t>Fix</a:t>
            </a:r>
            <a:r>
              <a:rPr lang="cs-CZ" dirty="0" smtClean="0"/>
              <a:t>   – Pro IGC letovou analýzu je fix vzorkem téměř simultánních dat ze satelitů GNSS, který zahrnuje horizontální a   </a:t>
            </a:r>
          </a:p>
          <a:p>
            <a:r>
              <a:rPr lang="cs-CZ" dirty="0"/>
              <a:t> </a:t>
            </a:r>
            <a:r>
              <a:rPr lang="cs-CZ" dirty="0" smtClean="0"/>
              <a:t>          vertikální polohu (šířka/délka, nadmořská výška GNSS) a čas (UTC) </a:t>
            </a:r>
          </a:p>
          <a:p>
            <a:r>
              <a:rPr lang="cs-CZ" u="sng" dirty="0" smtClean="0"/>
              <a:t>Geoid</a:t>
            </a:r>
            <a:r>
              <a:rPr lang="cs-CZ" dirty="0" smtClean="0"/>
              <a:t> – Geoid </a:t>
            </a:r>
            <a:r>
              <a:rPr lang="cs-CZ" dirty="0"/>
              <a:t>WGS84 je teoretický povrch Země se stejným gravitačním potenciálem při střední hladině moře (MSL). </a:t>
            </a:r>
            <a:r>
              <a:rPr lang="cs-CZ" dirty="0" smtClean="0"/>
              <a:t> </a:t>
            </a:r>
          </a:p>
          <a:p>
            <a:r>
              <a:rPr lang="cs-CZ" dirty="0"/>
              <a:t> </a:t>
            </a:r>
            <a:r>
              <a:rPr lang="cs-CZ" dirty="0" smtClean="0"/>
              <a:t>             Jeho </a:t>
            </a:r>
            <a:r>
              <a:rPr lang="cs-CZ" dirty="0"/>
              <a:t>povrch je nepravidelný a na rozdíl od elipsoidu obtížně použitelný</a:t>
            </a:r>
            <a:r>
              <a:rPr lang="cs-CZ" dirty="0" smtClean="0"/>
              <a:t>.</a:t>
            </a:r>
          </a:p>
          <a:p>
            <a:r>
              <a:rPr lang="cs-CZ" u="sng" dirty="0" smtClean="0"/>
              <a:t>GFAC</a:t>
            </a:r>
            <a:r>
              <a:rPr lang="cs-CZ" dirty="0" smtClean="0"/>
              <a:t> </a:t>
            </a:r>
            <a:r>
              <a:rPr lang="cs-CZ" dirty="0"/>
              <a:t>– Výbor pro schvalování letových záznamníků IGC </a:t>
            </a:r>
            <a:r>
              <a:rPr lang="cs-CZ" dirty="0" smtClean="0"/>
              <a:t>GNSS (</a:t>
            </a:r>
            <a:r>
              <a:rPr lang="en-US" dirty="0"/>
              <a:t>The IGC </a:t>
            </a:r>
            <a:r>
              <a:rPr lang="en-US" b="1" dirty="0"/>
              <a:t>G</a:t>
            </a:r>
            <a:r>
              <a:rPr lang="en-US" dirty="0"/>
              <a:t>NSS </a:t>
            </a:r>
            <a:r>
              <a:rPr lang="en-US" b="1" dirty="0"/>
              <a:t>F</a:t>
            </a:r>
            <a:r>
              <a:rPr lang="en-US" dirty="0"/>
              <a:t>light Recorder </a:t>
            </a:r>
            <a:r>
              <a:rPr lang="en-US" b="1" dirty="0"/>
              <a:t>A</a:t>
            </a:r>
            <a:r>
              <a:rPr lang="en-US" dirty="0"/>
              <a:t>pproval </a:t>
            </a:r>
            <a:r>
              <a:rPr lang="en-US" b="1" dirty="0" smtClean="0"/>
              <a:t>C</a:t>
            </a:r>
            <a:r>
              <a:rPr lang="en-US" dirty="0" smtClean="0"/>
              <a:t>ommittee</a:t>
            </a:r>
            <a:r>
              <a:rPr lang="cs-CZ" dirty="0" smtClean="0"/>
              <a:t>).</a:t>
            </a:r>
            <a:r>
              <a:rPr lang="cs-CZ" dirty="0"/>
              <a:t> </a:t>
            </a:r>
            <a:endParaRPr lang="cs-CZ" dirty="0" smtClean="0"/>
          </a:p>
          <a:p>
            <a:r>
              <a:rPr lang="cs-CZ" b="1" u="sng" dirty="0"/>
              <a:t>GPS</a:t>
            </a:r>
            <a:r>
              <a:rPr lang="cs-CZ" b="1" dirty="0"/>
              <a:t> </a:t>
            </a:r>
            <a:r>
              <a:rPr lang="cs-CZ" dirty="0" smtClean="0"/>
              <a:t>–</a:t>
            </a:r>
            <a:r>
              <a:rPr lang="cs-CZ" b="1" dirty="0" smtClean="0"/>
              <a:t> </a:t>
            </a:r>
            <a:r>
              <a:rPr lang="cs-CZ" b="1" dirty="0" err="1" smtClean="0"/>
              <a:t>Global</a:t>
            </a:r>
            <a:r>
              <a:rPr lang="cs-CZ" b="1" dirty="0" smtClean="0"/>
              <a:t> </a:t>
            </a:r>
            <a:r>
              <a:rPr lang="cs-CZ" b="1" dirty="0" err="1"/>
              <a:t>Positioning</a:t>
            </a:r>
            <a:r>
              <a:rPr lang="cs-CZ" b="1" dirty="0"/>
              <a:t> </a:t>
            </a:r>
            <a:r>
              <a:rPr lang="cs-CZ" b="1" dirty="0" err="1"/>
              <a:t>System</a:t>
            </a:r>
            <a:r>
              <a:rPr lang="cs-CZ" dirty="0"/>
              <a:t>. Termín „GPS“ se někdy používá jako obecný termín pro satelitní </a:t>
            </a:r>
            <a:r>
              <a:rPr lang="cs-CZ" dirty="0" smtClean="0"/>
              <a:t>navigační </a:t>
            </a:r>
            <a:r>
              <a:rPr lang="cs-CZ" dirty="0"/>
              <a:t>systémy. </a:t>
            </a:r>
            <a:endParaRPr lang="cs-CZ" dirty="0" smtClean="0"/>
          </a:p>
          <a:p>
            <a:r>
              <a:rPr lang="cs-CZ" dirty="0"/>
              <a:t> </a:t>
            </a:r>
            <a:r>
              <a:rPr lang="cs-CZ" dirty="0" smtClean="0"/>
              <a:t>          Přesnější </a:t>
            </a:r>
            <a:r>
              <a:rPr lang="cs-CZ" dirty="0"/>
              <a:t>obecný </a:t>
            </a:r>
            <a:r>
              <a:rPr lang="cs-CZ" b="1" dirty="0"/>
              <a:t>termín by měl být „GNSS</a:t>
            </a:r>
            <a:r>
              <a:rPr lang="cs-CZ" b="1" dirty="0" smtClean="0"/>
              <a:t>“</a:t>
            </a:r>
            <a:r>
              <a:rPr lang="cs-CZ" dirty="0" smtClean="0"/>
              <a:t>, </a:t>
            </a:r>
            <a:r>
              <a:rPr lang="cs-CZ" b="1" dirty="0"/>
              <a:t>protože GPS je </a:t>
            </a:r>
            <a:r>
              <a:rPr lang="cs-CZ" dirty="0"/>
              <a:t>ve svém přesnějším významu </a:t>
            </a:r>
            <a:r>
              <a:rPr lang="cs-CZ" b="1" dirty="0"/>
              <a:t>US </a:t>
            </a:r>
            <a:r>
              <a:rPr lang="cs-CZ" b="1" dirty="0" err="1"/>
              <a:t>Global</a:t>
            </a:r>
            <a:r>
              <a:rPr lang="cs-CZ" b="1" dirty="0"/>
              <a:t> </a:t>
            </a:r>
            <a:r>
              <a:rPr lang="cs-CZ" b="1" dirty="0" smtClean="0"/>
              <a:t>  </a:t>
            </a:r>
          </a:p>
          <a:p>
            <a:r>
              <a:rPr lang="cs-CZ" b="1" dirty="0"/>
              <a:t> </a:t>
            </a:r>
            <a:r>
              <a:rPr lang="cs-CZ" b="1" dirty="0" smtClean="0"/>
              <a:t>          </a:t>
            </a:r>
            <a:r>
              <a:rPr lang="cs-CZ" b="1" dirty="0" err="1" smtClean="0"/>
              <a:t>Positioning</a:t>
            </a:r>
            <a:r>
              <a:rPr lang="cs-CZ" b="1" dirty="0" smtClean="0"/>
              <a:t> </a:t>
            </a:r>
            <a:r>
              <a:rPr lang="cs-CZ" b="1" dirty="0" err="1"/>
              <a:t>System</a:t>
            </a:r>
            <a:r>
              <a:rPr lang="cs-CZ" b="1" dirty="0"/>
              <a:t>, </a:t>
            </a:r>
            <a:r>
              <a:rPr lang="cs-CZ" b="1" dirty="0" smtClean="0"/>
              <a:t>který </a:t>
            </a:r>
            <a:r>
              <a:rPr lang="cs-CZ" b="1" dirty="0"/>
              <a:t>byl uveden do provozu v lednu 1980. </a:t>
            </a:r>
            <a:endParaRPr lang="cs-CZ" b="1" dirty="0" smtClean="0"/>
          </a:p>
          <a:p>
            <a:r>
              <a:rPr lang="cs-CZ" b="1" u="sng" dirty="0"/>
              <a:t>IGC</a:t>
            </a:r>
            <a:r>
              <a:rPr lang="cs-CZ" b="1" dirty="0"/>
              <a:t> </a:t>
            </a:r>
            <a:r>
              <a:rPr lang="cs-CZ" dirty="0" smtClean="0"/>
              <a:t>– </a:t>
            </a:r>
            <a:r>
              <a:rPr lang="cs-CZ" b="1" dirty="0" smtClean="0"/>
              <a:t> </a:t>
            </a:r>
            <a:r>
              <a:rPr lang="cs-CZ" b="1" dirty="0"/>
              <a:t>Mezinárodní plachtařská komise FAI </a:t>
            </a:r>
            <a:r>
              <a:rPr lang="cs-CZ" dirty="0" smtClean="0"/>
              <a:t>(</a:t>
            </a:r>
            <a:r>
              <a:rPr lang="en-US" dirty="0"/>
              <a:t>The International Gliding Commission of </a:t>
            </a:r>
            <a:r>
              <a:rPr lang="en-US" dirty="0" smtClean="0"/>
              <a:t>FAI</a:t>
            </a:r>
            <a:r>
              <a:rPr lang="cs-CZ" dirty="0" smtClean="0"/>
              <a:t>)</a:t>
            </a:r>
            <a:endParaRPr lang="cs-CZ" b="1" dirty="0" smtClean="0"/>
          </a:p>
          <a:p>
            <a:r>
              <a:rPr lang="cs-CZ" u="sng" dirty="0"/>
              <a:t>NAC</a:t>
            </a:r>
            <a:r>
              <a:rPr lang="cs-CZ" dirty="0"/>
              <a:t> </a:t>
            </a:r>
            <a:r>
              <a:rPr lang="cs-CZ" dirty="0" smtClean="0"/>
              <a:t>– </a:t>
            </a:r>
            <a:r>
              <a:rPr lang="cs-CZ" dirty="0" err="1" smtClean="0"/>
              <a:t>National</a:t>
            </a:r>
            <a:r>
              <a:rPr lang="cs-CZ" dirty="0" smtClean="0"/>
              <a:t> </a:t>
            </a:r>
            <a:r>
              <a:rPr lang="cs-CZ" dirty="0" err="1"/>
              <a:t>Airsport</a:t>
            </a:r>
            <a:r>
              <a:rPr lang="cs-CZ" dirty="0"/>
              <a:t> </a:t>
            </a:r>
            <a:r>
              <a:rPr lang="cs-CZ" dirty="0" err="1"/>
              <a:t>Control</a:t>
            </a:r>
            <a:r>
              <a:rPr lang="cs-CZ" dirty="0"/>
              <a:t>. Autorita v zemi uznané FAI pro dohled nad sportovními </a:t>
            </a:r>
            <a:r>
              <a:rPr lang="cs-CZ" dirty="0" smtClean="0"/>
              <a:t>výkony v Leteckých sportech.</a:t>
            </a:r>
            <a:r>
              <a:rPr lang="cs-CZ" dirty="0"/>
              <a:t> </a:t>
            </a:r>
            <a:endParaRPr lang="cs-CZ" dirty="0" smtClean="0"/>
          </a:p>
          <a:p>
            <a:r>
              <a:rPr lang="cs-CZ" u="sng" dirty="0"/>
              <a:t>OO</a:t>
            </a:r>
            <a:r>
              <a:rPr lang="cs-CZ" dirty="0"/>
              <a:t> </a:t>
            </a:r>
            <a:r>
              <a:rPr lang="cs-CZ" dirty="0" smtClean="0"/>
              <a:t>–   </a:t>
            </a:r>
            <a:r>
              <a:rPr lang="cs-CZ" dirty="0"/>
              <a:t>Oficiální pozorovatel, </a:t>
            </a:r>
            <a:r>
              <a:rPr lang="cs-CZ" dirty="0" smtClean="0"/>
              <a:t>osoba nominovaná NAC </a:t>
            </a:r>
            <a:r>
              <a:rPr lang="cs-CZ" dirty="0"/>
              <a:t>jménem FAI a </a:t>
            </a:r>
            <a:r>
              <a:rPr lang="cs-CZ" dirty="0" smtClean="0"/>
              <a:t>IGC za </a:t>
            </a:r>
            <a:r>
              <a:rPr lang="cs-CZ" dirty="0"/>
              <a:t>účelem sledování, </a:t>
            </a:r>
            <a:r>
              <a:rPr lang="cs-CZ" dirty="0" smtClean="0"/>
              <a:t>kontroly</a:t>
            </a:r>
            <a:r>
              <a:rPr lang="cs-CZ" dirty="0"/>
              <a:t>, </a:t>
            </a:r>
            <a:r>
              <a:rPr lang="cs-CZ" dirty="0" smtClean="0"/>
              <a:t>zpracování</a:t>
            </a:r>
            <a:r>
              <a:rPr lang="cs-CZ" dirty="0"/>
              <a:t>, </a:t>
            </a:r>
            <a:endParaRPr lang="cs-CZ" dirty="0" smtClean="0"/>
          </a:p>
          <a:p>
            <a:r>
              <a:rPr lang="cs-CZ" dirty="0"/>
              <a:t> </a:t>
            </a:r>
            <a:r>
              <a:rPr lang="cs-CZ" dirty="0" smtClean="0"/>
              <a:t>           potvrzování </a:t>
            </a:r>
            <a:r>
              <a:rPr lang="cs-CZ" dirty="0"/>
              <a:t>a </a:t>
            </a:r>
            <a:r>
              <a:rPr lang="cs-CZ" dirty="0" smtClean="0"/>
              <a:t>dozorování důkazů </a:t>
            </a:r>
            <a:r>
              <a:rPr lang="cs-CZ" dirty="0"/>
              <a:t>o výkonu. </a:t>
            </a:r>
            <a:endParaRPr lang="cs-CZ" dirty="0" smtClean="0"/>
          </a:p>
          <a:p>
            <a:r>
              <a:rPr lang="cs-CZ" u="sng" dirty="0" err="1"/>
              <a:t>Proof</a:t>
            </a:r>
            <a:r>
              <a:rPr lang="cs-CZ" u="sng" dirty="0"/>
              <a:t> Drive </a:t>
            </a:r>
            <a:r>
              <a:rPr lang="cs-CZ" u="sng" dirty="0" err="1"/>
              <a:t>or</a:t>
            </a:r>
            <a:r>
              <a:rPr lang="cs-CZ" u="sng" dirty="0"/>
              <a:t> </a:t>
            </a:r>
            <a:r>
              <a:rPr lang="cs-CZ" u="sng" dirty="0" err="1"/>
              <a:t>Flight</a:t>
            </a:r>
            <a:r>
              <a:rPr lang="cs-CZ" dirty="0"/>
              <a:t> </a:t>
            </a:r>
            <a:r>
              <a:rPr lang="cs-CZ" dirty="0" smtClean="0"/>
              <a:t>– </a:t>
            </a:r>
            <a:r>
              <a:rPr lang="cs-CZ" dirty="0"/>
              <a:t>Metoda kontroly, zda letový zapisovač vytváří správný soubor letových dat </a:t>
            </a:r>
            <a:r>
              <a:rPr lang="cs-CZ" dirty="0" smtClean="0"/>
              <a:t>IGC.</a:t>
            </a:r>
          </a:p>
          <a:p>
            <a:r>
              <a:rPr lang="cs-CZ" u="sng" dirty="0" err="1"/>
              <a:t>Waypoint</a:t>
            </a:r>
            <a:r>
              <a:rPr lang="cs-CZ" u="sng" dirty="0"/>
              <a:t>, </a:t>
            </a:r>
            <a:r>
              <a:rPr lang="cs-CZ" u="sng" dirty="0" err="1"/>
              <a:t>way</a:t>
            </a:r>
            <a:r>
              <a:rPr lang="cs-CZ" u="sng" dirty="0"/>
              <a:t> point (WP).</a:t>
            </a:r>
            <a:r>
              <a:rPr lang="cs-CZ" dirty="0"/>
              <a:t> </a:t>
            </a:r>
            <a:r>
              <a:rPr lang="cs-CZ" dirty="0" smtClean="0"/>
              <a:t>  a</a:t>
            </a:r>
            <a:r>
              <a:rPr lang="cs-CZ" dirty="0"/>
              <a:t>) je to přesně specifikovaný bod nebo </a:t>
            </a:r>
            <a:r>
              <a:rPr lang="cs-CZ" dirty="0" smtClean="0"/>
              <a:t>výrazný bodový </a:t>
            </a:r>
            <a:r>
              <a:rPr lang="cs-CZ" dirty="0"/>
              <a:t>útvar na povrchu Země </a:t>
            </a:r>
            <a:endParaRPr lang="cs-CZ" dirty="0" smtClean="0"/>
          </a:p>
          <a:p>
            <a:r>
              <a:rPr lang="cs-CZ" dirty="0"/>
              <a:t> </a:t>
            </a:r>
            <a:r>
              <a:rPr lang="cs-CZ" dirty="0" smtClean="0"/>
              <a:t>                                                 b</a:t>
            </a:r>
            <a:r>
              <a:rPr lang="cs-CZ" dirty="0"/>
              <a:t>) soubor přesných souřadnic, které nejsou reprezentovány žádným konkrétním zemským </a:t>
            </a:r>
            <a:endParaRPr lang="cs-CZ" dirty="0" smtClean="0"/>
          </a:p>
          <a:p>
            <a:r>
              <a:rPr lang="cs-CZ" dirty="0"/>
              <a:t> </a:t>
            </a:r>
            <a:r>
              <a:rPr lang="cs-CZ" dirty="0" smtClean="0"/>
              <a:t>                                                      prvkem</a:t>
            </a:r>
            <a:r>
              <a:rPr lang="cs-CZ" dirty="0"/>
              <a:t>. </a:t>
            </a:r>
          </a:p>
        </p:txBody>
      </p:sp>
    </p:spTree>
    <p:extLst>
      <p:ext uri="{BB962C8B-B14F-4D97-AF65-F5344CB8AC3E}">
        <p14:creationId xmlns:p14="http://schemas.microsoft.com/office/powerpoint/2010/main" val="1125213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28367" y="189470"/>
            <a:ext cx="11310551" cy="6124754"/>
          </a:xfrm>
          <a:prstGeom prst="rect">
            <a:avLst/>
          </a:prstGeom>
          <a:noFill/>
        </p:spPr>
        <p:txBody>
          <a:bodyPr wrap="square" rtlCol="0">
            <a:spAutoFit/>
          </a:bodyPr>
          <a:lstStyle/>
          <a:p>
            <a:r>
              <a:rPr lang="cs-CZ" dirty="0"/>
              <a:t>1.1 </a:t>
            </a:r>
            <a:r>
              <a:rPr lang="cs-CZ" b="1" u="sng" dirty="0"/>
              <a:t>LETOVÉ ZÁZNAMNÍKY IGC – </a:t>
            </a:r>
            <a:r>
              <a:rPr lang="cs-CZ" b="1" u="sng" dirty="0" smtClean="0"/>
              <a:t>OBECNÉ ZÁSADY</a:t>
            </a:r>
            <a:r>
              <a:rPr lang="cs-CZ" dirty="0"/>
              <a:t> </a:t>
            </a:r>
            <a:endParaRPr lang="cs-CZ" dirty="0" smtClean="0"/>
          </a:p>
          <a:p>
            <a:r>
              <a:rPr lang="cs-CZ" sz="1400" dirty="0" smtClean="0"/>
              <a:t>        </a:t>
            </a:r>
            <a:r>
              <a:rPr lang="cs-CZ" sz="1400" dirty="0"/>
              <a:t>Schválení IGC </a:t>
            </a:r>
            <a:r>
              <a:rPr lang="cs-CZ" sz="1400" dirty="0" smtClean="0"/>
              <a:t>určitého typu GNSS zapisovače </a:t>
            </a:r>
            <a:r>
              <a:rPr lang="cs-CZ" sz="1400" dirty="0"/>
              <a:t>letu </a:t>
            </a:r>
            <a:r>
              <a:rPr lang="cs-CZ" sz="1400" dirty="0" smtClean="0"/>
              <a:t>se </a:t>
            </a:r>
            <a:r>
              <a:rPr lang="cs-CZ" sz="1400" dirty="0"/>
              <a:t>řídí testem a hodnocením </a:t>
            </a:r>
            <a:r>
              <a:rPr lang="cs-CZ" sz="1400" dirty="0" smtClean="0"/>
              <a:t>IGC GFAC (</a:t>
            </a:r>
            <a:r>
              <a:rPr lang="cs-CZ" sz="1400" b="1" dirty="0" smtClean="0"/>
              <a:t>G</a:t>
            </a:r>
            <a:r>
              <a:rPr lang="cs-CZ" sz="1400" dirty="0" smtClean="0"/>
              <a:t>NSS </a:t>
            </a:r>
            <a:r>
              <a:rPr lang="cs-CZ" sz="1400" b="1" dirty="0" err="1"/>
              <a:t>F</a:t>
            </a:r>
            <a:r>
              <a:rPr lang="cs-CZ" sz="1400" dirty="0" err="1"/>
              <a:t>light</a:t>
            </a:r>
            <a:r>
              <a:rPr lang="cs-CZ" sz="1400" dirty="0"/>
              <a:t> </a:t>
            </a:r>
            <a:r>
              <a:rPr lang="cs-CZ" sz="1400" dirty="0" err="1"/>
              <a:t>Recorder</a:t>
            </a:r>
            <a:r>
              <a:rPr lang="cs-CZ" sz="1400" dirty="0"/>
              <a:t> </a:t>
            </a:r>
            <a:r>
              <a:rPr lang="cs-CZ" sz="1400" b="1" dirty="0" err="1"/>
              <a:t>A</a:t>
            </a:r>
            <a:r>
              <a:rPr lang="cs-CZ" sz="1400" dirty="0" err="1"/>
              <a:t>pproval</a:t>
            </a:r>
            <a:r>
              <a:rPr lang="cs-CZ" sz="1400" dirty="0"/>
              <a:t> </a:t>
            </a:r>
            <a:r>
              <a:rPr lang="cs-CZ" sz="1400" b="1" dirty="0" err="1" smtClean="0"/>
              <a:t>C</a:t>
            </a:r>
            <a:r>
              <a:rPr lang="cs-CZ" sz="1400" dirty="0" err="1" smtClean="0"/>
              <a:t>ommittee</a:t>
            </a:r>
            <a:r>
              <a:rPr lang="cs-CZ" sz="1400" dirty="0" smtClean="0"/>
              <a:t>).</a:t>
            </a:r>
          </a:p>
          <a:p>
            <a:endParaRPr lang="cs-CZ" dirty="0"/>
          </a:p>
          <a:p>
            <a:r>
              <a:rPr lang="cs-CZ" dirty="0" smtClean="0"/>
              <a:t>1.1.2</a:t>
            </a:r>
            <a:r>
              <a:rPr lang="cs-CZ" dirty="0"/>
              <a:t> </a:t>
            </a:r>
            <a:r>
              <a:rPr lang="cs-CZ" b="1" u="sng" dirty="0"/>
              <a:t>Provozní postupy letového zapisovače IGC</a:t>
            </a:r>
            <a:r>
              <a:rPr lang="cs-CZ" dirty="0"/>
              <a:t> . Provozní postupy a omezení pro každý typ </a:t>
            </a:r>
            <a:r>
              <a:rPr lang="cs-CZ" dirty="0" smtClean="0"/>
              <a:t>letového záznamníku </a:t>
            </a:r>
            <a:r>
              <a:rPr lang="cs-CZ" dirty="0"/>
              <a:t>jsou specifikovány GFAC v dokumentu </a:t>
            </a:r>
            <a:r>
              <a:rPr lang="cs-CZ" dirty="0" smtClean="0"/>
              <a:t>IGC </a:t>
            </a:r>
            <a:r>
              <a:rPr lang="cs-CZ" dirty="0"/>
              <a:t>pro každý typ FR. </a:t>
            </a:r>
            <a:r>
              <a:rPr lang="cs-CZ" u="sng" dirty="0" smtClean="0"/>
              <a:t>Cílem schvalování </a:t>
            </a:r>
            <a:r>
              <a:rPr lang="cs-CZ" u="sng" dirty="0"/>
              <a:t>IGC </a:t>
            </a:r>
            <a:r>
              <a:rPr lang="cs-CZ" u="sng" dirty="0" smtClean="0"/>
              <a:t>je </a:t>
            </a:r>
            <a:r>
              <a:rPr lang="cs-CZ" u="sng" dirty="0"/>
              <a:t>co nejvíce zjednodušit postupy v den letu</a:t>
            </a:r>
            <a:r>
              <a:rPr lang="cs-CZ" dirty="0"/>
              <a:t>. To je zvláště </a:t>
            </a:r>
            <a:r>
              <a:rPr lang="cs-CZ" dirty="0" smtClean="0"/>
              <a:t>důležité ve chvíli, </a:t>
            </a:r>
            <a:r>
              <a:rPr lang="cs-CZ" dirty="0"/>
              <a:t>když </a:t>
            </a:r>
            <a:r>
              <a:rPr lang="cs-CZ" dirty="0" smtClean="0"/>
              <a:t>je potřebný čas před </a:t>
            </a:r>
            <a:r>
              <a:rPr lang="cs-CZ" dirty="0"/>
              <a:t>letem pro provedení zvláštních kontrol </a:t>
            </a:r>
            <a:r>
              <a:rPr lang="cs-CZ" dirty="0" smtClean="0"/>
              <a:t>krátký.</a:t>
            </a:r>
            <a:r>
              <a:rPr lang="cs-CZ" dirty="0"/>
              <a:t> Také </a:t>
            </a:r>
            <a:r>
              <a:rPr lang="cs-CZ" dirty="0" smtClean="0"/>
              <a:t>stahování </a:t>
            </a:r>
            <a:r>
              <a:rPr lang="cs-CZ" dirty="0"/>
              <a:t>letových dat po letu </a:t>
            </a:r>
            <a:r>
              <a:rPr lang="cs-CZ" dirty="0" smtClean="0"/>
              <a:t>ve formátu IGC musí </a:t>
            </a:r>
            <a:r>
              <a:rPr lang="cs-CZ" dirty="0"/>
              <a:t>být </a:t>
            </a:r>
            <a:r>
              <a:rPr lang="cs-CZ" dirty="0" smtClean="0"/>
              <a:t>rychlé </a:t>
            </a:r>
            <a:r>
              <a:rPr lang="cs-CZ" dirty="0"/>
              <a:t>a </a:t>
            </a:r>
            <a:r>
              <a:rPr lang="cs-CZ" dirty="0" smtClean="0"/>
              <a:t>snadné.</a:t>
            </a:r>
          </a:p>
          <a:p>
            <a:endParaRPr lang="cs-CZ" dirty="0" smtClean="0"/>
          </a:p>
          <a:p>
            <a:r>
              <a:rPr lang="cs-CZ" dirty="0" smtClean="0">
                <a:solidFill>
                  <a:srgbClr val="FF0000"/>
                </a:solidFill>
              </a:rPr>
              <a:t>1.1.2.1</a:t>
            </a:r>
            <a:r>
              <a:rPr lang="cs-CZ" dirty="0" smtClean="0"/>
              <a:t> </a:t>
            </a:r>
            <a:r>
              <a:rPr lang="cs-CZ" u="sng" dirty="0"/>
              <a:t>GFAC specifikuje postupy</a:t>
            </a:r>
            <a:r>
              <a:rPr lang="cs-CZ" dirty="0"/>
              <a:t>, které minimalizují možnost, </a:t>
            </a:r>
            <a:r>
              <a:rPr lang="cs-CZ" dirty="0" smtClean="0"/>
              <a:t>aby </a:t>
            </a:r>
            <a:r>
              <a:rPr lang="cs-CZ" dirty="0"/>
              <a:t>mohl být v kluzáku </a:t>
            </a:r>
            <a:r>
              <a:rPr lang="cs-CZ" u="sng" dirty="0"/>
              <a:t>jeden letový zapisovač </a:t>
            </a:r>
            <a:r>
              <a:rPr lang="cs-CZ" u="sng" dirty="0" smtClean="0"/>
              <a:t>nahrazen jiným</a:t>
            </a:r>
            <a:r>
              <a:rPr lang="cs-CZ" u="sng" dirty="0"/>
              <a:t>, který nebyl za </a:t>
            </a:r>
            <a:r>
              <a:rPr lang="cs-CZ" u="sng" dirty="0" smtClean="0"/>
              <a:t>letu použit</a:t>
            </a:r>
            <a:r>
              <a:rPr lang="cs-CZ" dirty="0" smtClean="0"/>
              <a:t>, </a:t>
            </a:r>
            <a:r>
              <a:rPr lang="cs-CZ" dirty="0"/>
              <a:t>nebo že údaje v letovém zapisovači, který byl v </a:t>
            </a:r>
            <a:r>
              <a:rPr lang="cs-CZ" dirty="0" smtClean="0"/>
              <a:t>kluzáku, </a:t>
            </a:r>
            <a:r>
              <a:rPr lang="cs-CZ" dirty="0"/>
              <a:t>mohly být později </a:t>
            </a:r>
            <a:r>
              <a:rPr lang="cs-CZ" dirty="0" smtClean="0"/>
              <a:t>měněny, </a:t>
            </a:r>
            <a:r>
              <a:rPr lang="cs-CZ" dirty="0"/>
              <a:t>aniž by to bylo zjištěno. Pokud není FR součástí trvalého a bezpečného uchycení </a:t>
            </a:r>
            <a:r>
              <a:rPr lang="cs-CZ" dirty="0" smtClean="0"/>
              <a:t>na přístrojové desce, které zajišťuje buď jeho nepřetržitou kontrolu v </a:t>
            </a:r>
            <a:r>
              <a:rPr lang="cs-CZ" dirty="0"/>
              <a:t>kluzáku před vzletem a/nebo po přistání, </a:t>
            </a:r>
            <a:r>
              <a:rPr lang="cs-CZ" dirty="0" smtClean="0"/>
              <a:t>musí být provedeno </a:t>
            </a:r>
            <a:r>
              <a:rPr lang="cs-CZ" dirty="0"/>
              <a:t>fyzické zapečetění letového zapisovače na kluzáku oficiálním pozorovatelem kdykoli předem, aby se předešlo nutnosti </a:t>
            </a:r>
            <a:r>
              <a:rPr lang="cs-CZ" dirty="0" smtClean="0"/>
              <a:t>jeho přítomnosti v </a:t>
            </a:r>
            <a:r>
              <a:rPr lang="cs-CZ" dirty="0"/>
              <a:t>den letu. </a:t>
            </a:r>
            <a:r>
              <a:rPr lang="cs-CZ" u="sng" dirty="0" smtClean="0"/>
              <a:t>Pečeť </a:t>
            </a:r>
            <a:r>
              <a:rPr lang="cs-CZ" u="sng" dirty="0"/>
              <a:t>musí být umístěna a označena takovým způsobem, aby po </a:t>
            </a:r>
            <a:r>
              <a:rPr lang="cs-CZ" u="sng" dirty="0" smtClean="0"/>
              <a:t>letu existoval </a:t>
            </a:r>
            <a:r>
              <a:rPr lang="cs-CZ" u="sng" dirty="0"/>
              <a:t>nezvratný </a:t>
            </a:r>
            <a:r>
              <a:rPr lang="cs-CZ" u="sng" dirty="0" smtClean="0"/>
              <a:t>důkaz, </a:t>
            </a:r>
            <a:r>
              <a:rPr lang="cs-CZ" u="sng" dirty="0"/>
              <a:t>že </a:t>
            </a:r>
            <a:r>
              <a:rPr lang="cs-CZ" u="sng" dirty="0" smtClean="0"/>
              <a:t>nebyla porušena a měla </a:t>
            </a:r>
            <a:r>
              <a:rPr lang="cs-CZ" u="sng" dirty="0"/>
              <a:t>by být </a:t>
            </a:r>
            <a:r>
              <a:rPr lang="cs-CZ" u="sng" dirty="0" smtClean="0"/>
              <a:t>označena </a:t>
            </a:r>
            <a:r>
              <a:rPr lang="cs-CZ" u="sng" dirty="0"/>
              <a:t>registrační značkou kluzáku, </a:t>
            </a:r>
            <a:r>
              <a:rPr lang="cs-CZ" u="sng" dirty="0" smtClean="0"/>
              <a:t>datem, časem </a:t>
            </a:r>
            <a:r>
              <a:rPr lang="cs-CZ" u="sng" dirty="0"/>
              <a:t>a </a:t>
            </a:r>
            <a:r>
              <a:rPr lang="cs-CZ" u="sng" dirty="0" smtClean="0"/>
              <a:t>jménem </a:t>
            </a:r>
            <a:r>
              <a:rPr lang="cs-CZ" u="sng" dirty="0"/>
              <a:t>pozorovatele, </a:t>
            </a:r>
            <a:r>
              <a:rPr lang="cs-CZ" u="sng" dirty="0" smtClean="0"/>
              <a:t>jeho podpisem </a:t>
            </a:r>
            <a:r>
              <a:rPr lang="cs-CZ" u="sng" dirty="0"/>
              <a:t>a </a:t>
            </a:r>
            <a:r>
              <a:rPr lang="cs-CZ" u="sng" dirty="0" smtClean="0"/>
              <a:t>licenčním číslem.</a:t>
            </a:r>
            <a:endParaRPr lang="cs-CZ" u="sng" dirty="0"/>
          </a:p>
          <a:p>
            <a:endParaRPr lang="cs-CZ" dirty="0" smtClean="0"/>
          </a:p>
          <a:p>
            <a:r>
              <a:rPr lang="cs-CZ" dirty="0" smtClean="0"/>
              <a:t>Proč to zdůrazňuji: ač si piloti spoustu věcí kolem přípravy na výkon, někdy i na pěkný výkon hlídají, tak pak když chtějí letět, tak najednou zjistí, že nemají FR nebo že jim nejde. Tak si ho rychle </a:t>
            </a:r>
            <a:r>
              <a:rPr lang="cs-CZ" dirty="0" err="1" smtClean="0"/>
              <a:t>rychle</a:t>
            </a:r>
            <a:r>
              <a:rPr lang="cs-CZ" dirty="0" smtClean="0"/>
              <a:t> vypůjčí od kamaráda a jde na věc. Po přistání celý nadšený let stáhne, pošle na CPS – a je tu problém. I když stačil do FR naklepat trať letu, tak zapomněl na to, že nesedí typ letadla, jeho imatrikulace nebo soutěžní znak a jméno pilota. Zde nepomůže nic – jednak u výkonu určitě chyběl OP, který by ho jistě na chybu upozornil, jednak žádné svědectví není platné, viz SŘ 3 FAI...</a:t>
            </a:r>
            <a:endParaRPr lang="cs-CZ" dirty="0"/>
          </a:p>
        </p:txBody>
      </p:sp>
    </p:spTree>
    <p:extLst>
      <p:ext uri="{BB962C8B-B14F-4D97-AF65-F5344CB8AC3E}">
        <p14:creationId xmlns:p14="http://schemas.microsoft.com/office/powerpoint/2010/main" val="2656612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28368" y="296562"/>
            <a:ext cx="11475308" cy="6186309"/>
          </a:xfrm>
          <a:prstGeom prst="rect">
            <a:avLst/>
          </a:prstGeom>
          <a:noFill/>
        </p:spPr>
        <p:txBody>
          <a:bodyPr wrap="square" rtlCol="0">
            <a:spAutoFit/>
          </a:bodyPr>
          <a:lstStyle/>
          <a:p>
            <a:pPr algn="ctr"/>
            <a:r>
              <a:rPr lang="cs-CZ" b="1" dirty="0"/>
              <a:t>KAPITOLA 1</a:t>
            </a:r>
            <a:endParaRPr lang="cs-CZ" dirty="0"/>
          </a:p>
          <a:p>
            <a:pPr algn="ctr"/>
            <a:r>
              <a:rPr lang="cs-CZ" b="1" dirty="0"/>
              <a:t>SCHVÁLENÍ IGC A SOUVISEJÍCÍ POSTUPY</a:t>
            </a:r>
            <a:endParaRPr lang="cs-CZ" dirty="0"/>
          </a:p>
          <a:p>
            <a:pPr algn="ctr"/>
            <a:r>
              <a:rPr lang="cs-CZ" i="1" dirty="0"/>
              <a:t>Na základě kapitoly 1 technické specifikace pro letové zapisovače </a:t>
            </a:r>
            <a:r>
              <a:rPr lang="cs-CZ" i="1" dirty="0" smtClean="0"/>
              <a:t>IGC</a:t>
            </a:r>
          </a:p>
          <a:p>
            <a:pPr algn="ctr"/>
            <a:r>
              <a:rPr lang="cs-CZ" b="1" dirty="0" smtClean="0"/>
              <a:t>Týká se požadavků na palubní záznamníky (FR)</a:t>
            </a:r>
          </a:p>
          <a:p>
            <a:pPr algn="ctr"/>
            <a:endParaRPr lang="cs-CZ" dirty="0"/>
          </a:p>
          <a:p>
            <a:r>
              <a:rPr lang="cs-CZ" dirty="0"/>
              <a:t>1.1.4 </a:t>
            </a:r>
            <a:r>
              <a:rPr lang="cs-CZ" dirty="0" smtClean="0"/>
              <a:t>   </a:t>
            </a:r>
            <a:r>
              <a:rPr lang="cs-CZ" b="1" u="sng" dirty="0" smtClean="0"/>
              <a:t>Úrovně </a:t>
            </a:r>
            <a:r>
              <a:rPr lang="cs-CZ" b="1" u="sng" dirty="0"/>
              <a:t>schválení </a:t>
            </a:r>
            <a:r>
              <a:rPr lang="cs-CZ" b="1" u="sng" dirty="0" smtClean="0"/>
              <a:t>IGC </a:t>
            </a:r>
          </a:p>
          <a:p>
            <a:r>
              <a:rPr lang="cs-CZ" dirty="0"/>
              <a:t>1.1.4.1 </a:t>
            </a:r>
            <a:r>
              <a:rPr lang="cs-CZ" u="sng" dirty="0"/>
              <a:t>Úroveň 1 – Schválení IGC pro všechny lety</a:t>
            </a:r>
            <a:r>
              <a:rPr lang="cs-CZ" dirty="0"/>
              <a:t>. To platí pro letové zapisovače, které mohou být použity jako důkaz </a:t>
            </a:r>
            <a:r>
              <a:rPr lang="cs-CZ" dirty="0" smtClean="0"/>
              <a:t>pro </a:t>
            </a:r>
          </a:p>
          <a:p>
            <a:r>
              <a:rPr lang="cs-CZ" dirty="0"/>
              <a:t> </a:t>
            </a:r>
            <a:r>
              <a:rPr lang="cs-CZ" dirty="0" smtClean="0"/>
              <a:t>            všechny </a:t>
            </a:r>
            <a:r>
              <a:rPr lang="cs-CZ" dirty="0"/>
              <a:t>lety až do světových rekordů IGC </a:t>
            </a:r>
            <a:r>
              <a:rPr lang="cs-CZ" dirty="0" smtClean="0"/>
              <a:t>včetně.</a:t>
            </a:r>
          </a:p>
          <a:p>
            <a:r>
              <a:rPr lang="cs-CZ" dirty="0"/>
              <a:t>1.1.4.2 </a:t>
            </a:r>
            <a:r>
              <a:rPr lang="cs-CZ" u="sng" dirty="0"/>
              <a:t>Úroveň 2 – Schválení IGC pro lety s odznakem a diplomem IGC/FAI</a:t>
            </a:r>
            <a:r>
              <a:rPr lang="cs-CZ" dirty="0"/>
              <a:t>. </a:t>
            </a:r>
            <a:r>
              <a:rPr lang="cs-CZ" dirty="0" smtClean="0"/>
              <a:t>Letové </a:t>
            </a:r>
            <a:r>
              <a:rPr lang="cs-CZ" dirty="0"/>
              <a:t>zapisovače, které mohou být </a:t>
            </a:r>
            <a:r>
              <a:rPr lang="cs-CZ" dirty="0" smtClean="0"/>
              <a:t>použity </a:t>
            </a:r>
          </a:p>
          <a:p>
            <a:r>
              <a:rPr lang="cs-CZ" dirty="0"/>
              <a:t> </a:t>
            </a:r>
            <a:r>
              <a:rPr lang="cs-CZ" dirty="0" smtClean="0"/>
              <a:t>            jako </a:t>
            </a:r>
            <a:r>
              <a:rPr lang="cs-CZ" dirty="0"/>
              <a:t>důkaz pro všechny lety s odznakem a diplomem na </a:t>
            </a:r>
            <a:r>
              <a:rPr lang="cs-CZ" dirty="0" smtClean="0"/>
              <a:t>vzdálenost, </a:t>
            </a:r>
            <a:r>
              <a:rPr lang="cs-CZ" dirty="0"/>
              <a:t>ale neplatí pro důkaz pro </a:t>
            </a:r>
            <a:r>
              <a:rPr lang="cs-CZ" dirty="0" smtClean="0"/>
              <a:t>světové </a:t>
            </a:r>
            <a:r>
              <a:rPr lang="cs-CZ" dirty="0"/>
              <a:t>rekordy</a:t>
            </a:r>
            <a:r>
              <a:rPr lang="cs-CZ" dirty="0" smtClean="0"/>
              <a:t>.</a:t>
            </a:r>
          </a:p>
          <a:p>
            <a:r>
              <a:rPr lang="cs-CZ" dirty="0"/>
              <a:t>1.1.4.3 </a:t>
            </a:r>
            <a:r>
              <a:rPr lang="cs-CZ" u="sng" dirty="0"/>
              <a:t>Úroveň 3 – Schválení IGC pro lety s odznaky až po diamanty</a:t>
            </a:r>
            <a:r>
              <a:rPr lang="cs-CZ" dirty="0"/>
              <a:t>. </a:t>
            </a:r>
            <a:r>
              <a:rPr lang="cs-CZ" dirty="0" smtClean="0"/>
              <a:t>Letové </a:t>
            </a:r>
            <a:r>
              <a:rPr lang="cs-CZ" dirty="0"/>
              <a:t>zapisovače, které lze použít pro důkazy pro </a:t>
            </a:r>
            <a:endParaRPr lang="cs-CZ" dirty="0" smtClean="0"/>
          </a:p>
          <a:p>
            <a:r>
              <a:rPr lang="cs-CZ" dirty="0"/>
              <a:t> </a:t>
            </a:r>
            <a:r>
              <a:rPr lang="cs-CZ" dirty="0" smtClean="0"/>
              <a:t>            lety </a:t>
            </a:r>
            <a:r>
              <a:rPr lang="cs-CZ" dirty="0"/>
              <a:t>se stříbrnými, zlatými a diamantovými </a:t>
            </a:r>
            <a:r>
              <a:rPr lang="cs-CZ" dirty="0" smtClean="0"/>
              <a:t>odznaky, </a:t>
            </a:r>
            <a:r>
              <a:rPr lang="cs-CZ" dirty="0"/>
              <a:t>ale ne pro vyšší odznaky a diplomy, a evidence</a:t>
            </a:r>
            <a:r>
              <a:rPr lang="cs-CZ" dirty="0" smtClean="0"/>
              <a:t>.</a:t>
            </a:r>
          </a:p>
          <a:p>
            <a:r>
              <a:rPr lang="cs-CZ" dirty="0" smtClean="0"/>
              <a:t>1.1.5.2 </a:t>
            </a:r>
            <a:r>
              <a:rPr lang="cs-CZ" u="sng" dirty="0"/>
              <a:t>Původní práva a úrovně schválení</a:t>
            </a:r>
            <a:r>
              <a:rPr lang="cs-CZ" dirty="0"/>
              <a:t>. </a:t>
            </a:r>
            <a:r>
              <a:rPr lang="cs-CZ" dirty="0" smtClean="0"/>
              <a:t>Starší záznamníky se mohou používat tam, </a:t>
            </a:r>
            <a:r>
              <a:rPr lang="cs-CZ" dirty="0"/>
              <a:t>kde jsou splněny </a:t>
            </a:r>
            <a:r>
              <a:rPr lang="cs-CZ" dirty="0" smtClean="0"/>
              <a:t>původní podmínky schválené IGC, </a:t>
            </a:r>
            <a:r>
              <a:rPr lang="cs-CZ" dirty="0"/>
              <a:t>i když </a:t>
            </a:r>
            <a:r>
              <a:rPr lang="cs-CZ" dirty="0" smtClean="0"/>
              <a:t>se ustanovení IGC, specifikací </a:t>
            </a:r>
            <a:r>
              <a:rPr lang="cs-CZ" dirty="0"/>
              <a:t>nebo Sportovního řádu </a:t>
            </a:r>
            <a:r>
              <a:rPr lang="cs-CZ" dirty="0" smtClean="0"/>
              <a:t>změnily a </a:t>
            </a:r>
            <a:r>
              <a:rPr lang="cs-CZ" dirty="0"/>
              <a:t>obecně se </a:t>
            </a:r>
            <a:r>
              <a:rPr lang="cs-CZ" dirty="0" smtClean="0"/>
              <a:t>zpřesňují.</a:t>
            </a:r>
            <a:r>
              <a:rPr lang="cs-CZ" dirty="0"/>
              <a:t> </a:t>
            </a:r>
            <a:r>
              <a:rPr lang="cs-CZ" dirty="0" smtClean="0"/>
              <a:t>Ale platí to pouze tehdy, pokud neexistují velké rozdíly v typu FR ve srovnání se současnou specifikací nebo Sportovním řádem a pokud nejsou majitelé </a:t>
            </a:r>
            <a:r>
              <a:rPr lang="cs-CZ" dirty="0"/>
              <a:t>a výrobci </a:t>
            </a:r>
            <a:r>
              <a:rPr lang="cs-CZ" dirty="0" smtClean="0"/>
              <a:t>nuceni provádět neustále aktualizace. Jakmile výrobce přestane s podporou typu FR, toto pravidlo zaniká. Změnu úrovně provádí GFAC po domluvě s výrobcem a IGC o tomto kroku vydá informaci.</a:t>
            </a:r>
          </a:p>
          <a:p>
            <a:endParaRPr lang="cs-CZ" dirty="0"/>
          </a:p>
          <a:p>
            <a:r>
              <a:rPr lang="cs-CZ" b="1" dirty="0" smtClean="0"/>
              <a:t>Omezení použití FR:</a:t>
            </a:r>
          </a:p>
          <a:p>
            <a:r>
              <a:rPr lang="cs-CZ" dirty="0"/>
              <a:t>1.1.7 </a:t>
            </a:r>
            <a:r>
              <a:rPr lang="cs-CZ" b="1" u="sng" dirty="0"/>
              <a:t>Displeje v </a:t>
            </a:r>
            <a:r>
              <a:rPr lang="cs-CZ" b="1" u="sng" dirty="0" smtClean="0"/>
              <a:t>kokpitu:</a:t>
            </a:r>
            <a:r>
              <a:rPr lang="cs-CZ" b="1" dirty="0" smtClean="0"/>
              <a:t> </a:t>
            </a:r>
            <a:r>
              <a:rPr lang="cs-CZ" dirty="0"/>
              <a:t>Některé </a:t>
            </a:r>
            <a:r>
              <a:rPr lang="cs-CZ" dirty="0" smtClean="0"/>
              <a:t>FR </a:t>
            </a:r>
            <a:r>
              <a:rPr lang="cs-CZ" dirty="0"/>
              <a:t>s displejem v kokpitu </a:t>
            </a:r>
            <a:r>
              <a:rPr lang="cs-CZ" dirty="0" smtClean="0"/>
              <a:t>umožňují létání podle přístrojů </a:t>
            </a:r>
            <a:r>
              <a:rPr lang="cs-CZ" dirty="0"/>
              <a:t>(BFI), jako je </a:t>
            </a:r>
            <a:r>
              <a:rPr lang="cs-CZ" dirty="0" err="1"/>
              <a:t>Artificial</a:t>
            </a:r>
            <a:r>
              <a:rPr lang="cs-CZ" dirty="0"/>
              <a:t> </a:t>
            </a:r>
            <a:r>
              <a:rPr lang="cs-CZ" dirty="0" err="1"/>
              <a:t>Horizon</a:t>
            </a:r>
            <a:r>
              <a:rPr lang="cs-CZ" dirty="0"/>
              <a:t> nebo </a:t>
            </a:r>
            <a:r>
              <a:rPr lang="cs-CZ" dirty="0" err="1"/>
              <a:t>Turn</a:t>
            </a:r>
            <a:r>
              <a:rPr lang="cs-CZ" dirty="0"/>
              <a:t>  </a:t>
            </a:r>
            <a:r>
              <a:rPr lang="cs-CZ" dirty="0" err="1"/>
              <a:t>Indicators</a:t>
            </a:r>
            <a:r>
              <a:rPr lang="cs-CZ" dirty="0"/>
              <a:t>.  Provoz těchto nástrojů je </a:t>
            </a:r>
            <a:r>
              <a:rPr lang="cs-CZ" dirty="0" smtClean="0"/>
              <a:t>označen </a:t>
            </a:r>
            <a:r>
              <a:rPr lang="cs-CZ" dirty="0"/>
              <a:t>v </a:t>
            </a:r>
            <a:r>
              <a:rPr lang="cs-CZ" dirty="0" smtClean="0"/>
              <a:t>IGC-souboru kódem BFI. Na závodech je létání v </a:t>
            </a:r>
            <a:r>
              <a:rPr lang="cs-CZ" dirty="0"/>
              <a:t>oblacích </a:t>
            </a:r>
            <a:r>
              <a:rPr lang="cs-CZ" dirty="0" smtClean="0"/>
              <a:t>zakázáno </a:t>
            </a:r>
            <a:r>
              <a:rPr lang="cs-CZ" dirty="0"/>
              <a:t>a systémy BFI musí být buď deaktivovány, nebo musí být prokázáno, že se nepoužívají</a:t>
            </a:r>
            <a:r>
              <a:rPr lang="cs-CZ" dirty="0" smtClean="0"/>
              <a:t>.</a:t>
            </a:r>
            <a:endParaRPr lang="cs-CZ" b="1" dirty="0"/>
          </a:p>
        </p:txBody>
      </p:sp>
    </p:spTree>
    <p:extLst>
      <p:ext uri="{BB962C8B-B14F-4D97-AF65-F5344CB8AC3E}">
        <p14:creationId xmlns:p14="http://schemas.microsoft.com/office/powerpoint/2010/main" val="1117224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54227" y="543697"/>
            <a:ext cx="11450595" cy="5232202"/>
          </a:xfrm>
          <a:prstGeom prst="rect">
            <a:avLst/>
          </a:prstGeom>
          <a:noFill/>
        </p:spPr>
        <p:txBody>
          <a:bodyPr wrap="square" rtlCol="0">
            <a:spAutoFit/>
          </a:bodyPr>
          <a:lstStyle/>
          <a:p>
            <a:pPr>
              <a:spcAft>
                <a:spcPts val="600"/>
              </a:spcAft>
            </a:pPr>
            <a:r>
              <a:rPr lang="cs-CZ" dirty="0"/>
              <a:t>1.1.8 </a:t>
            </a:r>
            <a:r>
              <a:rPr lang="cs-CZ" b="1" u="sng" dirty="0"/>
              <a:t>Umístění antény</a:t>
            </a:r>
            <a:r>
              <a:rPr lang="cs-CZ" dirty="0"/>
              <a:t> . Je-li GNSS anténa přístupná posádce za letu, </a:t>
            </a:r>
            <a:r>
              <a:rPr lang="cs-CZ" dirty="0" smtClean="0"/>
              <a:t>tak nesmí být proveden </a:t>
            </a:r>
            <a:r>
              <a:rPr lang="cs-CZ" dirty="0"/>
              <a:t>žádný pokus o </a:t>
            </a:r>
            <a:r>
              <a:rPr lang="cs-CZ" dirty="0" smtClean="0"/>
              <a:t>změnu jakéhokoli vstupu, který </a:t>
            </a:r>
            <a:r>
              <a:rPr lang="cs-CZ" dirty="0"/>
              <a:t>by </a:t>
            </a:r>
            <a:r>
              <a:rPr lang="cs-CZ" dirty="0" smtClean="0"/>
              <a:t>změnil </a:t>
            </a:r>
            <a:r>
              <a:rPr lang="cs-CZ" dirty="0"/>
              <a:t>údaje </a:t>
            </a:r>
            <a:r>
              <a:rPr lang="cs-CZ" dirty="0" smtClean="0"/>
              <a:t>z přijímaného systému </a:t>
            </a:r>
            <a:r>
              <a:rPr lang="cs-CZ" dirty="0"/>
              <a:t>GNS. Jakékoli zneužití </a:t>
            </a:r>
            <a:r>
              <a:rPr lang="cs-CZ" dirty="0" smtClean="0"/>
              <a:t>může </a:t>
            </a:r>
            <a:r>
              <a:rPr lang="cs-CZ" dirty="0"/>
              <a:t>vést k budoucímu požadavku IGC umístit anténu mimo dosah letové posádky</a:t>
            </a:r>
            <a:r>
              <a:rPr lang="cs-CZ" dirty="0" smtClean="0"/>
              <a:t>.</a:t>
            </a:r>
          </a:p>
          <a:p>
            <a:pPr>
              <a:spcAft>
                <a:spcPts val="600"/>
              </a:spcAft>
            </a:pPr>
            <a:r>
              <a:rPr lang="cs-CZ" dirty="0"/>
              <a:t>1.1.11 </a:t>
            </a:r>
            <a:r>
              <a:rPr lang="cs-CZ" b="1" dirty="0"/>
              <a:t>Doklad o přítomnosti letového zapisovače v letadle</a:t>
            </a:r>
            <a:r>
              <a:rPr lang="cs-CZ" dirty="0"/>
              <a:t> . </a:t>
            </a:r>
            <a:r>
              <a:rPr lang="cs-CZ" u="sng" dirty="0"/>
              <a:t>Musí existovat nezvratný důkaz, že </a:t>
            </a:r>
            <a:r>
              <a:rPr lang="cs-CZ" u="sng" dirty="0" smtClean="0"/>
              <a:t>v </a:t>
            </a:r>
            <a:r>
              <a:rPr lang="cs-CZ" u="sng" dirty="0"/>
              <a:t>konkrétním letadle pro let byl </a:t>
            </a:r>
            <a:r>
              <a:rPr lang="cs-CZ" u="sng" dirty="0" smtClean="0"/>
              <a:t>použit právě ten záznamník</a:t>
            </a:r>
            <a:r>
              <a:rPr lang="cs-CZ" u="sng" dirty="0"/>
              <a:t>, který poskytuje </a:t>
            </a:r>
            <a:r>
              <a:rPr lang="cs-CZ" u="sng" dirty="0" smtClean="0"/>
              <a:t>jednoznačné důkazy </a:t>
            </a:r>
            <a:r>
              <a:rPr lang="cs-CZ" u="sng" dirty="0"/>
              <a:t>o </a:t>
            </a:r>
            <a:r>
              <a:rPr lang="cs-CZ" u="sng" dirty="0" smtClean="0"/>
              <a:t>letu</a:t>
            </a:r>
            <a:r>
              <a:rPr lang="cs-CZ" dirty="0" smtClean="0"/>
              <a:t>, </a:t>
            </a:r>
            <a:r>
              <a:rPr lang="cs-CZ" dirty="0"/>
              <a:t>protože na rozdíl od jiných prvků v procesu ověřování obsahuje soubor </a:t>
            </a:r>
            <a:r>
              <a:rPr lang="cs-CZ" dirty="0" smtClean="0"/>
              <a:t>IGC prakticky </a:t>
            </a:r>
            <a:r>
              <a:rPr lang="cs-CZ" dirty="0"/>
              <a:t>všechny </a:t>
            </a:r>
            <a:r>
              <a:rPr lang="cs-CZ" dirty="0" smtClean="0"/>
              <a:t>letové důkazy.</a:t>
            </a:r>
            <a:r>
              <a:rPr lang="cs-CZ" dirty="0"/>
              <a:t> U FR, které jsou součástí trvalého a bezpečného uchycení v přístrojovém panelu, </a:t>
            </a:r>
            <a:r>
              <a:rPr lang="cs-CZ" dirty="0" smtClean="0"/>
              <a:t>není problém. Důkaz o použití </a:t>
            </a:r>
            <a:r>
              <a:rPr lang="cs-CZ" dirty="0"/>
              <a:t>je zvláště </a:t>
            </a:r>
            <a:r>
              <a:rPr lang="cs-CZ" dirty="0" smtClean="0"/>
              <a:t>důležitý </a:t>
            </a:r>
            <a:r>
              <a:rPr lang="cs-CZ" dirty="0"/>
              <a:t>u malých typů FR, které lze snadno přenášet z jednoho letadla do druhého. </a:t>
            </a:r>
            <a:r>
              <a:rPr lang="cs-CZ" dirty="0" smtClean="0"/>
              <a:t>K tomu slouží 2 metody:</a:t>
            </a:r>
          </a:p>
          <a:p>
            <a:r>
              <a:rPr lang="cs-CZ" dirty="0" smtClean="0"/>
              <a:t>     1.1.11.1 </a:t>
            </a:r>
            <a:r>
              <a:rPr lang="cs-CZ" u="sng" dirty="0" smtClean="0"/>
              <a:t>Ověření </a:t>
            </a:r>
            <a:r>
              <a:rPr lang="cs-CZ" u="sng" dirty="0"/>
              <a:t>OO a/nebo zaplombování </a:t>
            </a:r>
            <a:r>
              <a:rPr lang="cs-CZ" u="sng" dirty="0" smtClean="0"/>
              <a:t>v kluzáku</a:t>
            </a:r>
            <a:r>
              <a:rPr lang="cs-CZ" dirty="0"/>
              <a:t>. Není-li </a:t>
            </a:r>
            <a:r>
              <a:rPr lang="cs-CZ" dirty="0" smtClean="0"/>
              <a:t>přítomen pozorovatel</a:t>
            </a:r>
            <a:r>
              <a:rPr lang="cs-CZ" dirty="0"/>
              <a:t>, aby </a:t>
            </a:r>
            <a:r>
              <a:rPr lang="cs-CZ" dirty="0" smtClean="0"/>
              <a:t>mohl být </a:t>
            </a:r>
            <a:r>
              <a:rPr lang="cs-CZ" dirty="0"/>
              <a:t>svědkem a </a:t>
            </a:r>
            <a:endParaRPr lang="cs-CZ" dirty="0" smtClean="0"/>
          </a:p>
          <a:p>
            <a:r>
              <a:rPr lang="cs-CZ" dirty="0"/>
              <a:t> </a:t>
            </a:r>
            <a:r>
              <a:rPr lang="cs-CZ" dirty="0" smtClean="0"/>
              <a:t>    kontrolovat let a instalaci </a:t>
            </a:r>
            <a:r>
              <a:rPr lang="cs-CZ" dirty="0"/>
              <a:t>zapisovače při vzletu nebo přistání (nebo bezprostředně před a po </a:t>
            </a:r>
            <a:r>
              <a:rPr lang="cs-CZ" dirty="0" smtClean="0"/>
              <a:t>této době), </a:t>
            </a:r>
            <a:r>
              <a:rPr lang="cs-CZ" dirty="0"/>
              <a:t>musí být </a:t>
            </a:r>
            <a:r>
              <a:rPr lang="cs-CZ" dirty="0" smtClean="0"/>
              <a:t>FR </a:t>
            </a:r>
          </a:p>
          <a:p>
            <a:r>
              <a:rPr lang="cs-CZ" dirty="0"/>
              <a:t> </a:t>
            </a:r>
            <a:r>
              <a:rPr lang="cs-CZ" dirty="0" smtClean="0"/>
              <a:t>    použitý </a:t>
            </a:r>
            <a:r>
              <a:rPr lang="cs-CZ" dirty="0"/>
              <a:t>pro let </a:t>
            </a:r>
            <a:r>
              <a:rPr lang="cs-CZ" dirty="0" smtClean="0"/>
              <a:t>oficiálním pozorovatelem v konstrukci kluzáku zapečetěn.</a:t>
            </a:r>
            <a:r>
              <a:rPr lang="cs-CZ" dirty="0"/>
              <a:t> </a:t>
            </a:r>
            <a:endParaRPr lang="cs-CZ" dirty="0" smtClean="0"/>
          </a:p>
          <a:p>
            <a:r>
              <a:rPr lang="cs-CZ" dirty="0"/>
              <a:t> </a:t>
            </a:r>
            <a:r>
              <a:rPr lang="cs-CZ" dirty="0" smtClean="0"/>
              <a:t>    </a:t>
            </a:r>
            <a:r>
              <a:rPr lang="cs-CZ" dirty="0"/>
              <a:t>1.1.11.2 </a:t>
            </a:r>
            <a:r>
              <a:rPr lang="cs-CZ" u="sng" dirty="0"/>
              <a:t>Kontrola vzletu, přistání a dalších údajů nezávisle na letovém zapisovači</a:t>
            </a:r>
            <a:r>
              <a:rPr lang="cs-CZ" dirty="0"/>
              <a:t>. Časy a body </a:t>
            </a:r>
            <a:r>
              <a:rPr lang="cs-CZ" dirty="0" smtClean="0"/>
              <a:t>vzletu </a:t>
            </a:r>
            <a:r>
              <a:rPr lang="cs-CZ" dirty="0"/>
              <a:t>a přistání musí být </a:t>
            </a:r>
            <a:r>
              <a:rPr lang="cs-CZ" dirty="0" smtClean="0"/>
              <a:t> </a:t>
            </a:r>
          </a:p>
          <a:p>
            <a:r>
              <a:rPr lang="cs-CZ" dirty="0"/>
              <a:t> </a:t>
            </a:r>
            <a:r>
              <a:rPr lang="cs-CZ" dirty="0" smtClean="0"/>
              <a:t>    zaznamenány </a:t>
            </a:r>
            <a:r>
              <a:rPr lang="cs-CZ" dirty="0"/>
              <a:t>buď </a:t>
            </a:r>
            <a:r>
              <a:rPr lang="cs-CZ" dirty="0" smtClean="0"/>
              <a:t>dalším oficiálním </a:t>
            </a:r>
            <a:r>
              <a:rPr lang="cs-CZ" dirty="0"/>
              <a:t>pozorovatelem, jinými spolehlivými svědky nezávislými na pilotovi, nebo jinými </a:t>
            </a:r>
            <a:endParaRPr lang="cs-CZ" dirty="0" smtClean="0"/>
          </a:p>
          <a:p>
            <a:r>
              <a:rPr lang="cs-CZ" dirty="0"/>
              <a:t> </a:t>
            </a:r>
            <a:r>
              <a:rPr lang="cs-CZ" dirty="0" smtClean="0"/>
              <a:t>    prostředky</a:t>
            </a:r>
            <a:r>
              <a:rPr lang="cs-CZ" dirty="0"/>
              <a:t>, jako je řízení letového provozu nebo oficiální klubový deník vzletů a </a:t>
            </a:r>
            <a:r>
              <a:rPr lang="cs-CZ" dirty="0" smtClean="0"/>
              <a:t>přistání, aby mohla být shoda údajů s </a:t>
            </a:r>
          </a:p>
          <a:p>
            <a:r>
              <a:rPr lang="cs-CZ" dirty="0" smtClean="0"/>
              <a:t>     FR potvrzena. Jinými slovy – jestliže byl let proveden „bez požehnání“ OP, pak je možné tímto způsobem potvrdit, že s </a:t>
            </a:r>
          </a:p>
          <a:p>
            <a:r>
              <a:rPr lang="cs-CZ" dirty="0"/>
              <a:t> </a:t>
            </a:r>
            <a:r>
              <a:rPr lang="cs-CZ" dirty="0" smtClean="0"/>
              <a:t>    letadlem letěl skutečně v záznamu uvedený pilot a že se údaje ve FR shodují se skutečností (typ, imatrikulace, znak, </a:t>
            </a:r>
          </a:p>
          <a:p>
            <a:r>
              <a:rPr lang="cs-CZ" dirty="0"/>
              <a:t> </a:t>
            </a:r>
            <a:r>
              <a:rPr lang="cs-CZ" dirty="0" smtClean="0"/>
              <a:t>    časomíra ….).</a:t>
            </a:r>
          </a:p>
          <a:p>
            <a:endParaRPr lang="cs-CZ" dirty="0"/>
          </a:p>
        </p:txBody>
      </p:sp>
    </p:spTree>
    <p:extLst>
      <p:ext uri="{BB962C8B-B14F-4D97-AF65-F5344CB8AC3E}">
        <p14:creationId xmlns:p14="http://schemas.microsoft.com/office/powerpoint/2010/main" val="1788048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48281" y="214184"/>
            <a:ext cx="11969578" cy="6463308"/>
          </a:xfrm>
          <a:prstGeom prst="rect">
            <a:avLst/>
          </a:prstGeom>
          <a:noFill/>
        </p:spPr>
        <p:txBody>
          <a:bodyPr wrap="square" rtlCol="0">
            <a:spAutoFit/>
          </a:bodyPr>
          <a:lstStyle/>
          <a:p>
            <a:pPr algn="ctr"/>
            <a:r>
              <a:rPr lang="cs-CZ" dirty="0" smtClean="0"/>
              <a:t> </a:t>
            </a:r>
            <a:r>
              <a:rPr lang="cs-CZ" b="1" dirty="0"/>
              <a:t>KAPITOLA 2</a:t>
            </a:r>
            <a:endParaRPr lang="cs-CZ" dirty="0"/>
          </a:p>
          <a:p>
            <a:pPr algn="ctr"/>
            <a:r>
              <a:rPr lang="cs-CZ" b="1" dirty="0"/>
              <a:t>ZÁZNAM VÝŠKY A </a:t>
            </a:r>
            <a:r>
              <a:rPr lang="cs-CZ" b="1" dirty="0" smtClean="0"/>
              <a:t>ČASU</a:t>
            </a:r>
            <a:r>
              <a:rPr lang="cs-CZ" dirty="0" smtClean="0"/>
              <a:t> </a:t>
            </a:r>
          </a:p>
          <a:p>
            <a:endParaRPr lang="cs-CZ" dirty="0"/>
          </a:p>
          <a:p>
            <a:r>
              <a:rPr lang="cs-CZ" dirty="0" smtClean="0"/>
              <a:t>2.1 </a:t>
            </a:r>
            <a:r>
              <a:rPr lang="cs-CZ" b="1" u="sng" dirty="0" smtClean="0"/>
              <a:t>TLAKOVÁ VÝŠKA</a:t>
            </a:r>
            <a:r>
              <a:rPr lang="cs-CZ" dirty="0" smtClean="0"/>
              <a:t>. Tlaková výška je součástí letových dat IGC, je zapsána v každém B-řádku časové osy, odpovídá tlaku podle </a:t>
            </a:r>
          </a:p>
          <a:p>
            <a:r>
              <a:rPr lang="cs-CZ" dirty="0"/>
              <a:t> </a:t>
            </a:r>
            <a:r>
              <a:rPr lang="cs-CZ" dirty="0" smtClean="0"/>
              <a:t>                 MSA (ISA) (vydané na popud Mezinárodní Organizace civilního letectví (ICAO) (viz </a:t>
            </a:r>
            <a:r>
              <a:rPr lang="cs-CZ" dirty="0"/>
              <a:t>dokument ICAO 7488</a:t>
            </a:r>
            <a:r>
              <a:rPr lang="cs-CZ" dirty="0" smtClean="0"/>
              <a:t>)</a:t>
            </a:r>
          </a:p>
          <a:p>
            <a:r>
              <a:rPr lang="cs-CZ" dirty="0" smtClean="0"/>
              <a:t>     2.1.3    </a:t>
            </a:r>
            <a:r>
              <a:rPr lang="cs-CZ" u="sng" dirty="0" smtClean="0"/>
              <a:t>Kalibrace nadmořské výšky FR</a:t>
            </a:r>
            <a:r>
              <a:rPr lang="cs-CZ" dirty="0" smtClean="0"/>
              <a:t>. Výrobce FR by měl </a:t>
            </a:r>
            <a:r>
              <a:rPr lang="cs-CZ" dirty="0"/>
              <a:t>před </a:t>
            </a:r>
            <a:r>
              <a:rPr lang="cs-CZ" dirty="0" smtClean="0"/>
              <a:t>prodejem </a:t>
            </a:r>
            <a:r>
              <a:rPr lang="cs-CZ" dirty="0"/>
              <a:t>zkalibrovat </a:t>
            </a:r>
            <a:r>
              <a:rPr lang="cs-CZ" dirty="0" smtClean="0"/>
              <a:t>čidlo tlakové výšky ve FR na ICAO </a:t>
            </a:r>
          </a:p>
          <a:p>
            <a:r>
              <a:rPr lang="cs-CZ" dirty="0"/>
              <a:t> </a:t>
            </a:r>
            <a:r>
              <a:rPr lang="cs-CZ" dirty="0" smtClean="0"/>
              <a:t>                 ISA (odst. 1.3.4.2.1). Musí být také zkontrolována správná funkce a záznam nadmořské výšky GNSS s </a:t>
            </a:r>
            <a:r>
              <a:rPr lang="cs-CZ" dirty="0"/>
              <a:t>ohledem </a:t>
            </a:r>
            <a:endParaRPr lang="cs-CZ" dirty="0" smtClean="0"/>
          </a:p>
          <a:p>
            <a:r>
              <a:rPr lang="cs-CZ" dirty="0"/>
              <a:t> </a:t>
            </a:r>
            <a:r>
              <a:rPr lang="cs-CZ" dirty="0" smtClean="0"/>
              <a:t>                 na elipsoid WGS84. </a:t>
            </a:r>
          </a:p>
          <a:p>
            <a:r>
              <a:rPr lang="cs-CZ" dirty="0" smtClean="0"/>
              <a:t>     2.1.3.1 </a:t>
            </a:r>
            <a:r>
              <a:rPr lang="cs-CZ" u="sng" dirty="0" smtClean="0"/>
              <a:t>Majitel FR je zodpovědný za nastavení FR před kalibrací</a:t>
            </a:r>
            <a:r>
              <a:rPr lang="cs-CZ" dirty="0" smtClean="0"/>
              <a:t>, interval testu by měl být nastaven na malou hodnotu </a:t>
            </a:r>
          </a:p>
          <a:p>
            <a:r>
              <a:rPr lang="cs-CZ" dirty="0"/>
              <a:t> </a:t>
            </a:r>
            <a:r>
              <a:rPr lang="cs-CZ" dirty="0" smtClean="0"/>
              <a:t>                 (u nás aspoň na 3 sec, nejlépe na 1 – 2 sec).</a:t>
            </a:r>
          </a:p>
          <a:p>
            <a:r>
              <a:rPr lang="cs-CZ" dirty="0" smtClean="0"/>
              <a:t>    </a:t>
            </a:r>
          </a:p>
          <a:p>
            <a:r>
              <a:rPr lang="cs-CZ" dirty="0" smtClean="0"/>
              <a:t>    2.1.4     </a:t>
            </a:r>
            <a:r>
              <a:rPr lang="cs-CZ" u="sng" dirty="0" smtClean="0"/>
              <a:t>Záznam kalibračních dat</a:t>
            </a:r>
            <a:endParaRPr lang="cs-CZ" dirty="0" smtClean="0"/>
          </a:p>
          <a:p>
            <a:r>
              <a:rPr lang="cs-CZ" dirty="0" smtClean="0"/>
              <a:t>    2.1.4.1. Po kalibraci je soubor IGC, obsahující kroky tlaku, stažen do počítače jako letová data. Poté je analyzován </a:t>
            </a:r>
          </a:p>
          <a:p>
            <a:r>
              <a:rPr lang="cs-CZ" dirty="0"/>
              <a:t> </a:t>
            </a:r>
            <a:r>
              <a:rPr lang="cs-CZ" dirty="0" smtClean="0"/>
              <a:t>                 v porovnání s kalibračními tlakovými hodnotami. Výsledkem je graf a korekční tabulka vyrobená a certifikovaná </a:t>
            </a:r>
          </a:p>
          <a:p>
            <a:r>
              <a:rPr lang="cs-CZ" dirty="0"/>
              <a:t> </a:t>
            </a:r>
            <a:r>
              <a:rPr lang="cs-CZ" dirty="0" smtClean="0"/>
              <a:t>                 kalibrátorem, popř. jinou osobou schválenou NAC.</a:t>
            </a:r>
            <a:r>
              <a:rPr lang="pl-PL" dirty="0"/>
              <a:t> </a:t>
            </a:r>
            <a:r>
              <a:rPr lang="pl-PL" u="sng" dirty="0"/>
              <a:t>Piloti by měli mít </a:t>
            </a:r>
            <a:r>
              <a:rPr lang="pl-PL" u="sng" dirty="0" smtClean="0"/>
              <a:t>platnou</a:t>
            </a:r>
            <a:r>
              <a:rPr lang="pl-PL" dirty="0" smtClean="0"/>
              <a:t> kalibraci </a:t>
            </a:r>
            <a:r>
              <a:rPr lang="pl-PL" dirty="0"/>
              <a:t>od výrobce nebo od kalibrační </a:t>
            </a:r>
            <a:endParaRPr lang="pl-PL" dirty="0" smtClean="0"/>
          </a:p>
          <a:p>
            <a:r>
              <a:rPr lang="pl-PL" dirty="0"/>
              <a:t> </a:t>
            </a:r>
            <a:r>
              <a:rPr lang="pl-PL" dirty="0" smtClean="0"/>
              <a:t>                 </a:t>
            </a:r>
            <a:r>
              <a:rPr lang="cs-CZ" dirty="0" smtClean="0"/>
              <a:t>laboratoře </a:t>
            </a:r>
            <a:r>
              <a:rPr lang="cs-CZ" dirty="0"/>
              <a:t>předtím, </a:t>
            </a:r>
            <a:r>
              <a:rPr lang="cs-CZ" u="sng" dirty="0"/>
              <a:t>než je FR použit pro let na odznak nebo na rekord</a:t>
            </a:r>
            <a:r>
              <a:rPr lang="cs-CZ" dirty="0"/>
              <a:t>. </a:t>
            </a:r>
            <a:endParaRPr lang="cs-CZ" dirty="0" smtClean="0"/>
          </a:p>
          <a:p>
            <a:r>
              <a:rPr lang="cs-CZ" dirty="0" smtClean="0"/>
              <a:t>    2.1.4.2</a:t>
            </a:r>
            <a:r>
              <a:rPr lang="cs-CZ" dirty="0"/>
              <a:t>. </a:t>
            </a:r>
            <a:r>
              <a:rPr lang="cs-CZ" dirty="0" smtClean="0"/>
              <a:t>Korekční </a:t>
            </a:r>
            <a:r>
              <a:rPr lang="cs-CZ" dirty="0"/>
              <a:t>tabulka </a:t>
            </a:r>
            <a:r>
              <a:rPr lang="cs-CZ" dirty="0" smtClean="0"/>
              <a:t>obsahuje </a:t>
            </a:r>
            <a:r>
              <a:rPr lang="cs-CZ" dirty="0"/>
              <a:t>přesné </a:t>
            </a:r>
            <a:r>
              <a:rPr lang="cs-CZ" dirty="0" smtClean="0"/>
              <a:t>hodnoty ISA </a:t>
            </a:r>
            <a:r>
              <a:rPr lang="cs-CZ" dirty="0"/>
              <a:t>vůči uvedeným nadmořským </a:t>
            </a:r>
            <a:r>
              <a:rPr lang="cs-CZ" dirty="0" smtClean="0"/>
              <a:t>výškám. Tabulka </a:t>
            </a:r>
            <a:r>
              <a:rPr lang="cs-CZ" dirty="0"/>
              <a:t>musí být </a:t>
            </a:r>
            <a:r>
              <a:rPr lang="cs-CZ" dirty="0" smtClean="0"/>
              <a:t>použita k  </a:t>
            </a:r>
          </a:p>
          <a:p>
            <a:r>
              <a:rPr lang="cs-CZ" dirty="0"/>
              <a:t> </a:t>
            </a:r>
            <a:r>
              <a:rPr lang="cs-CZ" dirty="0" smtClean="0"/>
              <a:t>                 opravě </a:t>
            </a:r>
            <a:r>
              <a:rPr lang="cs-CZ" dirty="0"/>
              <a:t>tlakových výšek zaznamenaných během </a:t>
            </a:r>
            <a:r>
              <a:rPr lang="cs-CZ" dirty="0" smtClean="0"/>
              <a:t>letového výkonu.</a:t>
            </a:r>
            <a:r>
              <a:rPr lang="cs-CZ" dirty="0"/>
              <a:t> Patří sem nadmořské výšky při vzletu, </a:t>
            </a:r>
            <a:r>
              <a:rPr lang="cs-CZ" dirty="0" smtClean="0"/>
              <a:t>odletu,  </a:t>
            </a:r>
          </a:p>
          <a:p>
            <a:r>
              <a:rPr lang="cs-CZ" dirty="0"/>
              <a:t> </a:t>
            </a:r>
            <a:r>
              <a:rPr lang="cs-CZ" dirty="0" smtClean="0"/>
              <a:t>                 maximální</a:t>
            </a:r>
            <a:r>
              <a:rPr lang="cs-CZ" dirty="0"/>
              <a:t>, minimální a přistávací výšky. </a:t>
            </a:r>
            <a:r>
              <a:rPr lang="cs-CZ" dirty="0" smtClean="0"/>
              <a:t>Používají se rovněž pro odečet minimálních a maximálních </a:t>
            </a:r>
            <a:r>
              <a:rPr lang="cs-CZ" dirty="0"/>
              <a:t>bodů </a:t>
            </a:r>
            <a:r>
              <a:rPr lang="cs-CZ" dirty="0" smtClean="0"/>
              <a:t>při </a:t>
            </a:r>
          </a:p>
          <a:p>
            <a:r>
              <a:rPr lang="cs-CZ" dirty="0"/>
              <a:t> </a:t>
            </a:r>
            <a:r>
              <a:rPr lang="cs-CZ" dirty="0" smtClean="0"/>
              <a:t>                 převýšení </a:t>
            </a:r>
            <a:r>
              <a:rPr lang="cs-CZ" dirty="0"/>
              <a:t>a výškových </a:t>
            </a:r>
            <a:r>
              <a:rPr lang="cs-CZ" dirty="0" smtClean="0"/>
              <a:t>omezeních, </a:t>
            </a:r>
            <a:r>
              <a:rPr lang="cs-CZ" dirty="0"/>
              <a:t>výškových rozdílů mezi startem a cílem </a:t>
            </a:r>
            <a:r>
              <a:rPr lang="cs-CZ" dirty="0" smtClean="0"/>
              <a:t>(ztrátové výšky) pro uznání </a:t>
            </a:r>
          </a:p>
          <a:p>
            <a:r>
              <a:rPr lang="cs-CZ" dirty="0"/>
              <a:t> </a:t>
            </a:r>
            <a:r>
              <a:rPr lang="cs-CZ" dirty="0" smtClean="0"/>
              <a:t>                 vzdálenosti, </a:t>
            </a:r>
            <a:r>
              <a:rPr lang="cs-CZ" dirty="0"/>
              <a:t>a </a:t>
            </a:r>
            <a:r>
              <a:rPr lang="cs-CZ" dirty="0" smtClean="0"/>
              <a:t>rovněž odstupu </a:t>
            </a:r>
            <a:r>
              <a:rPr lang="cs-CZ" dirty="0"/>
              <a:t>od řízeného vzdušného prostoru (CAS</a:t>
            </a:r>
            <a:r>
              <a:rPr lang="cs-CZ" dirty="0" smtClean="0"/>
              <a:t>).</a:t>
            </a:r>
          </a:p>
          <a:p>
            <a:r>
              <a:rPr lang="cs-CZ" dirty="0" smtClean="0"/>
              <a:t>   2.1.4.4</a:t>
            </a:r>
            <a:r>
              <a:rPr lang="cs-CZ" dirty="0"/>
              <a:t>. </a:t>
            </a:r>
            <a:r>
              <a:rPr lang="cs-CZ" dirty="0" smtClean="0"/>
              <a:t>OP </a:t>
            </a:r>
            <a:r>
              <a:rPr lang="cs-CZ" dirty="0"/>
              <a:t>odpovědní za ověřování letů </a:t>
            </a:r>
            <a:r>
              <a:rPr lang="cs-CZ" dirty="0" smtClean="0"/>
              <a:t>musí </a:t>
            </a:r>
            <a:r>
              <a:rPr lang="cs-CZ" dirty="0"/>
              <a:t>při </a:t>
            </a:r>
            <a:r>
              <a:rPr lang="cs-CZ" dirty="0" smtClean="0"/>
              <a:t>jejich posuzování používat </a:t>
            </a:r>
            <a:r>
              <a:rPr lang="cs-CZ" dirty="0"/>
              <a:t>nejnovější kalibrační tabulku (viz níže). </a:t>
            </a:r>
            <a:r>
              <a:rPr lang="cs-CZ" dirty="0" smtClean="0"/>
              <a:t>Kalibrátor                </a:t>
            </a:r>
          </a:p>
          <a:p>
            <a:r>
              <a:rPr lang="cs-CZ" dirty="0"/>
              <a:t> </a:t>
            </a:r>
            <a:r>
              <a:rPr lang="cs-CZ" dirty="0" smtClean="0"/>
              <a:t>                musí </a:t>
            </a:r>
            <a:r>
              <a:rPr lang="cs-CZ" dirty="0"/>
              <a:t>uchovávat kopii kalibračního souboru </a:t>
            </a:r>
            <a:r>
              <a:rPr lang="cs-CZ" dirty="0" smtClean="0"/>
              <a:t>IGC, OP by měli mít </a:t>
            </a:r>
            <a:r>
              <a:rPr lang="cs-CZ" dirty="0"/>
              <a:t>ve svém </a:t>
            </a:r>
            <a:r>
              <a:rPr lang="cs-CZ" dirty="0" smtClean="0"/>
              <a:t>archivu kopii kalibračních křivek.</a:t>
            </a:r>
          </a:p>
        </p:txBody>
      </p:sp>
    </p:spTree>
    <p:extLst>
      <p:ext uri="{BB962C8B-B14F-4D97-AF65-F5344CB8AC3E}">
        <p14:creationId xmlns:p14="http://schemas.microsoft.com/office/powerpoint/2010/main" val="3928257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14" y="216193"/>
            <a:ext cx="12105922" cy="5945710"/>
          </a:xfrm>
          <a:prstGeom prst="rect">
            <a:avLst/>
          </a:prstGeom>
        </p:spPr>
      </p:pic>
      <p:sp>
        <p:nvSpPr>
          <p:cNvPr id="3" name="TextovéPole 2"/>
          <p:cNvSpPr txBox="1"/>
          <p:nvPr/>
        </p:nvSpPr>
        <p:spPr>
          <a:xfrm>
            <a:off x="10013304" y="916778"/>
            <a:ext cx="1902176" cy="1200329"/>
          </a:xfrm>
          <a:prstGeom prst="rect">
            <a:avLst/>
          </a:prstGeom>
          <a:solidFill>
            <a:schemeClr val="accent1">
              <a:alpha val="23000"/>
            </a:schemeClr>
          </a:solidFill>
          <a:effectLst>
            <a:outerShdw blurRad="50800" dist="50800" dir="5400000" sx="84000" sy="84000" algn="ctr" rotWithShape="0">
              <a:srgbClr val="000000">
                <a:alpha val="0"/>
              </a:srgbClr>
            </a:outerShdw>
          </a:effectLst>
        </p:spPr>
        <p:txBody>
          <a:bodyPr wrap="square" rtlCol="0">
            <a:noAutofit/>
          </a:bodyPr>
          <a:lstStyle/>
          <a:p>
            <a:r>
              <a:rPr lang="cs-CZ" dirty="0" smtClean="0"/>
              <a:t>Razítko organizace</a:t>
            </a:r>
          </a:p>
          <a:p>
            <a:r>
              <a:rPr lang="cs-CZ" dirty="0" smtClean="0"/>
              <a:t>Datum kalibrace</a:t>
            </a:r>
          </a:p>
          <a:p>
            <a:r>
              <a:rPr lang="cs-CZ" dirty="0" smtClean="0"/>
              <a:t>Jméno </a:t>
            </a:r>
            <a:r>
              <a:rPr lang="cs-CZ" dirty="0" err="1" smtClean="0"/>
              <a:t>kalibrátora</a:t>
            </a:r>
            <a:endParaRPr lang="cs-CZ" dirty="0" smtClean="0"/>
          </a:p>
          <a:p>
            <a:r>
              <a:rPr lang="cs-CZ" dirty="0" smtClean="0"/>
              <a:t>Podpis </a:t>
            </a:r>
            <a:r>
              <a:rPr lang="cs-CZ" dirty="0" err="1" smtClean="0"/>
              <a:t>kalibrátora</a:t>
            </a:r>
            <a:endParaRPr lang="cs-CZ" dirty="0"/>
          </a:p>
        </p:txBody>
      </p:sp>
    </p:spTree>
    <p:extLst>
      <p:ext uri="{BB962C8B-B14F-4D97-AF65-F5344CB8AC3E}">
        <p14:creationId xmlns:p14="http://schemas.microsoft.com/office/powerpoint/2010/main" val="235052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57487" y="230926"/>
            <a:ext cx="11055927" cy="3462486"/>
          </a:xfrm>
          <a:prstGeom prst="rect">
            <a:avLst/>
          </a:prstGeom>
          <a:noFill/>
        </p:spPr>
        <p:txBody>
          <a:bodyPr wrap="square" rtlCol="0">
            <a:spAutoFit/>
          </a:bodyPr>
          <a:lstStyle/>
          <a:p>
            <a:r>
              <a:rPr lang="cs-CZ" altLang="cs-CZ" dirty="0" smtClean="0">
                <a:ea typeface="Calibri" panose="020F0502020204030204" pitchFamily="34" charset="0"/>
                <a:cs typeface="Times New Roman" panose="02020603050405020304" pitchFamily="18" charset="0"/>
              </a:rPr>
              <a:t>Nová </a:t>
            </a:r>
            <a:r>
              <a:rPr lang="cs-CZ" altLang="cs-CZ" dirty="0">
                <a:ea typeface="Calibri" panose="020F0502020204030204" pitchFamily="34" charset="0"/>
                <a:cs typeface="Times New Roman" panose="02020603050405020304" pitchFamily="18" charset="0"/>
              </a:rPr>
              <a:t>FR musí mít při prodeji hodnoty odpovídající ISA ICAO s následující </a:t>
            </a:r>
            <a:r>
              <a:rPr lang="cs-CZ" altLang="cs-CZ" dirty="0" smtClean="0">
                <a:ea typeface="Calibri" panose="020F0502020204030204" pitchFamily="34" charset="0"/>
                <a:cs typeface="Times New Roman" panose="02020603050405020304" pitchFamily="18" charset="0"/>
              </a:rPr>
              <a:t>přesností </a:t>
            </a:r>
            <a:endParaRPr lang="cs-CZ" altLang="cs-CZ" sz="1100" dirty="0"/>
          </a:p>
          <a:p>
            <a:r>
              <a:rPr lang="cs-CZ" dirty="0" smtClean="0"/>
              <a:t>(jistotou měření) tlakového čidla FR:</a:t>
            </a:r>
          </a:p>
          <a:p>
            <a:endParaRPr lang="cs-CZ" sz="1100" dirty="0"/>
          </a:p>
          <a:p>
            <a:r>
              <a:rPr lang="cs-CZ" dirty="0" smtClean="0"/>
              <a:t>Při hladině moře musí </a:t>
            </a:r>
            <a:r>
              <a:rPr lang="cs-CZ" altLang="cs-CZ" dirty="0">
                <a:latin typeface="Calibri" panose="020F0502020204030204" pitchFamily="34" charset="0"/>
                <a:ea typeface="Calibri" panose="020F0502020204030204" pitchFamily="34" charset="0"/>
                <a:cs typeface="Times New Roman" panose="02020603050405020304" pitchFamily="18" charset="0"/>
              </a:rPr>
              <a:t>odpovídat hodnotě 1013,25 </a:t>
            </a:r>
            <a:r>
              <a:rPr lang="cs-CZ" altLang="cs-CZ" dirty="0" smtClean="0">
                <a:latin typeface="Calibri" panose="020F0502020204030204" pitchFamily="34" charset="0"/>
                <a:ea typeface="Calibri" panose="020F0502020204030204" pitchFamily="34" charset="0"/>
                <a:cs typeface="Times New Roman" panose="02020603050405020304" pitchFamily="18" charset="0"/>
              </a:rPr>
              <a:t>hPa</a:t>
            </a:r>
          </a:p>
          <a:p>
            <a:r>
              <a:rPr lang="cs-CZ" altLang="cs-CZ" dirty="0" smtClean="0">
                <a:latin typeface="Calibri" panose="020F0502020204030204" pitchFamily="34" charset="0"/>
                <a:ea typeface="Calibri" panose="020F0502020204030204" pitchFamily="34" charset="0"/>
                <a:cs typeface="Times New Roman" panose="02020603050405020304" pitchFamily="18" charset="0"/>
              </a:rPr>
              <a:t> 		</a:t>
            </a:r>
            <a:r>
              <a:rPr lang="cs-CZ" altLang="cs-CZ" b="1" dirty="0" smtClean="0">
                <a:latin typeface="Calibri" panose="020F0502020204030204" pitchFamily="34" charset="0"/>
                <a:ea typeface="Calibri" panose="020F0502020204030204" pitchFamily="34" charset="0"/>
                <a:cs typeface="Times New Roman" panose="02020603050405020304" pitchFamily="18" charset="0"/>
              </a:rPr>
              <a:t>s </a:t>
            </a:r>
            <a:r>
              <a:rPr lang="cs-CZ" altLang="cs-CZ" b="1" dirty="0">
                <a:latin typeface="Calibri" panose="020F0502020204030204" pitchFamily="34" charset="0"/>
                <a:ea typeface="Calibri" panose="020F0502020204030204" pitchFamily="34" charset="0"/>
                <a:cs typeface="Times New Roman" panose="02020603050405020304" pitchFamily="18" charset="0"/>
              </a:rPr>
              <a:t>tolerancí </a:t>
            </a:r>
            <a:r>
              <a:rPr lang="cs-CZ" altLang="cs-CZ" b="1" dirty="0" smtClean="0">
                <a:latin typeface="Calibri" panose="020F0502020204030204" pitchFamily="34" charset="0"/>
                <a:ea typeface="Calibri" panose="020F0502020204030204" pitchFamily="34" charset="0"/>
                <a:cs typeface="Times New Roman" panose="02020603050405020304" pitchFamily="18" charset="0"/>
              </a:rPr>
              <a:t>1hPa:</a:t>
            </a:r>
            <a:r>
              <a:rPr lang="cs-CZ" altLang="cs-CZ" dirty="0" smtClean="0">
                <a:latin typeface="Calibri" panose="020F0502020204030204" pitchFamily="34" charset="0"/>
                <a:ea typeface="Calibri" panose="020F0502020204030204" pitchFamily="34" charset="0"/>
                <a:cs typeface="Times New Roman" panose="02020603050405020304" pitchFamily="18" charset="0"/>
              </a:rPr>
              <a:t> </a:t>
            </a:r>
            <a:r>
              <a:rPr lang="cs-CZ" dirty="0" smtClean="0"/>
              <a:t>1 hPa =   8,2 m)</a:t>
            </a:r>
            <a:r>
              <a:rPr lang="cs-CZ" altLang="cs-CZ" i="1" dirty="0">
                <a:latin typeface="Calibri" panose="020F0502020204030204" pitchFamily="34" charset="0"/>
                <a:ea typeface="Calibri" panose="020F0502020204030204" pitchFamily="34" charset="0"/>
                <a:cs typeface="Times New Roman" panose="02020603050405020304" pitchFamily="18" charset="0"/>
              </a:rPr>
              <a:t> </a:t>
            </a:r>
            <a:endParaRPr lang="cs-CZ" altLang="cs-CZ" i="1" dirty="0" smtClean="0">
              <a:latin typeface="Calibri" panose="020F0502020204030204" pitchFamily="34" charset="0"/>
              <a:ea typeface="Calibri" panose="020F0502020204030204" pitchFamily="34" charset="0"/>
              <a:cs typeface="Times New Roman" panose="02020603050405020304" pitchFamily="18" charset="0"/>
            </a:endParaRPr>
          </a:p>
          <a:p>
            <a:r>
              <a:rPr lang="cs-CZ" altLang="cs-CZ" dirty="0" smtClean="0">
                <a:latin typeface="Calibri" panose="020F0502020204030204" pitchFamily="34" charset="0"/>
                <a:ea typeface="Calibri" panose="020F0502020204030204" pitchFamily="34" charset="0"/>
                <a:cs typeface="Times New Roman" panose="02020603050405020304" pitchFamily="18" charset="0"/>
              </a:rPr>
              <a:t>Až </a:t>
            </a:r>
            <a:r>
              <a:rPr lang="cs-CZ" altLang="cs-CZ" dirty="0">
                <a:latin typeface="Calibri" panose="020F0502020204030204" pitchFamily="34" charset="0"/>
                <a:ea typeface="Calibri" panose="020F0502020204030204" pitchFamily="34" charset="0"/>
                <a:cs typeface="Times New Roman" panose="02020603050405020304" pitchFamily="18" charset="0"/>
              </a:rPr>
              <a:t>do nadmořské výšky 2000 </a:t>
            </a:r>
            <a:r>
              <a:rPr lang="cs-CZ" altLang="cs-CZ" dirty="0" smtClean="0">
                <a:latin typeface="Calibri" panose="020F0502020204030204" pitchFamily="34" charset="0"/>
                <a:ea typeface="Calibri" panose="020F0502020204030204" pitchFamily="34" charset="0"/>
                <a:cs typeface="Times New Roman" panose="02020603050405020304" pitchFamily="18" charset="0"/>
              </a:rPr>
              <a:t>metrů postupně</a:t>
            </a:r>
          </a:p>
          <a:p>
            <a:r>
              <a:rPr lang="cs-CZ" altLang="cs-CZ" i="1" dirty="0" smtClean="0">
                <a:latin typeface="Calibri" panose="020F0502020204030204" pitchFamily="34" charset="0"/>
                <a:ea typeface="Calibri" panose="020F0502020204030204" pitchFamily="34" charset="0"/>
                <a:cs typeface="Times New Roman" panose="02020603050405020304" pitchFamily="18" charset="0"/>
              </a:rPr>
              <a:t>                                    </a:t>
            </a:r>
            <a:r>
              <a:rPr lang="cs-CZ" altLang="cs-CZ" b="1" dirty="0" smtClean="0">
                <a:latin typeface="Calibri" panose="020F0502020204030204" pitchFamily="34" charset="0"/>
                <a:ea typeface="Calibri" panose="020F0502020204030204" pitchFamily="34" charset="0"/>
                <a:cs typeface="Times New Roman" panose="02020603050405020304" pitchFamily="18" charset="0"/>
              </a:rPr>
              <a:t>v </a:t>
            </a:r>
            <a:r>
              <a:rPr lang="cs-CZ" altLang="cs-CZ" b="1" dirty="0">
                <a:latin typeface="Calibri" panose="020F0502020204030204" pitchFamily="34" charset="0"/>
                <a:ea typeface="Calibri" panose="020F0502020204030204" pitchFamily="34" charset="0"/>
                <a:cs typeface="Times New Roman" panose="02020603050405020304" pitchFamily="18" charset="0"/>
              </a:rPr>
              <a:t>rozmezí </a:t>
            </a:r>
            <a:r>
              <a:rPr lang="cs-CZ" altLang="cs-CZ" b="1" dirty="0" smtClean="0">
                <a:latin typeface="Calibri" panose="020F0502020204030204" pitchFamily="34" charset="0"/>
                <a:ea typeface="Calibri" panose="020F0502020204030204" pitchFamily="34" charset="0"/>
                <a:cs typeface="Times New Roman" panose="02020603050405020304" pitchFamily="18" charset="0"/>
              </a:rPr>
              <a:t>3hPa:</a:t>
            </a:r>
            <a:r>
              <a:rPr lang="cs-CZ" altLang="cs-CZ" dirty="0" smtClean="0">
                <a:latin typeface="Calibri" panose="020F0502020204030204" pitchFamily="34" charset="0"/>
                <a:ea typeface="Calibri" panose="020F0502020204030204" pitchFamily="34" charset="0"/>
                <a:cs typeface="Times New Roman" panose="02020603050405020304" pitchFamily="18" charset="0"/>
              </a:rPr>
              <a:t>  (3hPa = 29,9 m)</a:t>
            </a:r>
            <a:endParaRPr lang="cs-CZ" dirty="0" smtClean="0"/>
          </a:p>
          <a:p>
            <a:r>
              <a:rPr lang="cs-CZ" dirty="0" smtClean="0"/>
              <a:t>Nad 2000m v rozpětí </a:t>
            </a:r>
          </a:p>
          <a:p>
            <a:r>
              <a:rPr lang="cs-CZ" altLang="cs-CZ" b="1" dirty="0" smtClean="0">
                <a:latin typeface="Calibri" panose="020F0502020204030204" pitchFamily="34" charset="0"/>
                <a:ea typeface="Calibri" panose="020F0502020204030204" pitchFamily="34" charset="0"/>
                <a:cs typeface="Times New Roman" panose="02020603050405020304" pitchFamily="18" charset="0"/>
              </a:rPr>
              <a:t>                                    jednoho </a:t>
            </a:r>
            <a:r>
              <a:rPr lang="cs-CZ" altLang="cs-CZ" b="1" dirty="0">
                <a:latin typeface="Calibri" panose="020F0502020204030204" pitchFamily="34" charset="0"/>
                <a:ea typeface="Calibri" panose="020F0502020204030204" pitchFamily="34" charset="0"/>
                <a:cs typeface="Times New Roman" panose="02020603050405020304" pitchFamily="18" charset="0"/>
              </a:rPr>
              <a:t>procenta</a:t>
            </a:r>
            <a:r>
              <a:rPr lang="cs-CZ" altLang="cs-CZ" dirty="0">
                <a:latin typeface="Calibri" panose="020F0502020204030204" pitchFamily="34" charset="0"/>
                <a:ea typeface="Calibri" panose="020F0502020204030204" pitchFamily="34" charset="0"/>
                <a:cs typeface="Times New Roman" panose="02020603050405020304" pitchFamily="18" charset="0"/>
              </a:rPr>
              <a:t> nadmořské </a:t>
            </a:r>
            <a:r>
              <a:rPr lang="cs-CZ" altLang="cs-CZ" dirty="0" smtClean="0">
                <a:latin typeface="Calibri" panose="020F0502020204030204" pitchFamily="34" charset="0"/>
                <a:ea typeface="Calibri" panose="020F0502020204030204" pitchFamily="34" charset="0"/>
                <a:cs typeface="Times New Roman" panose="02020603050405020304" pitchFamily="18" charset="0"/>
              </a:rPr>
              <a:t>výšky (</a:t>
            </a:r>
            <a:r>
              <a:rPr lang="cs-CZ" dirty="0" smtClean="0"/>
              <a:t>± 1% z výšky)</a:t>
            </a:r>
          </a:p>
          <a:p>
            <a:endParaRPr lang="cs-CZ" sz="1000" dirty="0"/>
          </a:p>
          <a:p>
            <a:r>
              <a:rPr lang="cs-CZ" dirty="0" smtClean="0"/>
              <a:t>Z toho vyplývá, že pokud se při kalibraci zjistí, že je podle korekční tabulky čidlo mimo tyto hodnoty, je třeba buď korekční zásah, nebo by se čidlo mělo vyměnit. Výměna je poměrně náročná práce a v drtivé většině ji provádí výrobce.  Příklady korekčních tabulek:</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487" y="3693412"/>
            <a:ext cx="3229426" cy="2772162"/>
          </a:xfrm>
          <a:prstGeom prst="rect">
            <a:avLst/>
          </a:prstGeom>
        </p:spPr>
      </p:pic>
      <p:pic>
        <p:nvPicPr>
          <p:cNvPr id="6" name="Obrázek 5"/>
          <p:cNvPicPr>
            <a:picLocks noChangeAspect="1"/>
          </p:cNvPicPr>
          <p:nvPr/>
        </p:nvPicPr>
        <p:blipFill>
          <a:blip r:embed="rId3"/>
          <a:stretch>
            <a:fillRect/>
          </a:stretch>
        </p:blipFill>
        <p:spPr>
          <a:xfrm>
            <a:off x="4707385" y="3731705"/>
            <a:ext cx="3209925" cy="2695575"/>
          </a:xfrm>
          <a:prstGeom prst="rect">
            <a:avLst/>
          </a:prstGeom>
        </p:spPr>
      </p:pic>
      <p:pic>
        <p:nvPicPr>
          <p:cNvPr id="7" name="Obrázek 6"/>
          <p:cNvPicPr>
            <a:picLocks noChangeAspect="1"/>
          </p:cNvPicPr>
          <p:nvPr/>
        </p:nvPicPr>
        <p:blipFill>
          <a:blip r:embed="rId4"/>
          <a:stretch>
            <a:fillRect/>
          </a:stretch>
        </p:blipFill>
        <p:spPr>
          <a:xfrm>
            <a:off x="8837783" y="3750755"/>
            <a:ext cx="3238500" cy="2657475"/>
          </a:xfrm>
          <a:prstGeom prst="rect">
            <a:avLst/>
          </a:prstGeom>
        </p:spPr>
      </p:pic>
    </p:spTree>
    <p:extLst>
      <p:ext uri="{BB962C8B-B14F-4D97-AF65-F5344CB8AC3E}">
        <p14:creationId xmlns:p14="http://schemas.microsoft.com/office/powerpoint/2010/main" val="373153400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1138</TotalTime>
  <Words>159</Words>
  <Application>Microsoft Office PowerPoint</Application>
  <PresentationFormat>Širokoúhlá obrazovka</PresentationFormat>
  <Paragraphs>127</Paragraphs>
  <Slides>13</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13</vt:i4>
      </vt:variant>
    </vt:vector>
  </HeadingPairs>
  <TitlesOfParts>
    <vt:vector size="21" baseType="lpstr">
      <vt:lpstr>Arial</vt:lpstr>
      <vt:lpstr>Arial Narrow</vt:lpstr>
      <vt:lpstr>Calibri</vt:lpstr>
      <vt:lpstr>Calibri Light</vt:lpstr>
      <vt:lpstr>Embassy BT</vt:lpstr>
      <vt:lpstr>Monotype Corsiva</vt:lpstr>
      <vt:lpstr>Times New Roman</vt:lpstr>
      <vt:lpstr>Motiv Office</vt:lpstr>
      <vt:lpstr>Příloha „B“ ke SŘ 3  „Kluzáky“  “POŽADAVKY NA VYBAVENÍ POUŽÍVANÉ PŘI OVĚŘOVÁNÍ LETOVÝCH VÝKONŮ“</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Příloha „B“ pro SŘ 3 kluzáky</dc:title>
  <dc:creator>Jacek Kerum</dc:creator>
  <cp:lastModifiedBy>Jacek Kerum</cp:lastModifiedBy>
  <cp:revision>70</cp:revision>
  <dcterms:created xsi:type="dcterms:W3CDTF">2022-01-21T16:44:31Z</dcterms:created>
  <dcterms:modified xsi:type="dcterms:W3CDTF">2022-01-31T20:07:50Z</dcterms:modified>
</cp:coreProperties>
</file>